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jpeg" ContentType="image/jpeg"/>
  <Default Extension="xml" ContentType="application/xml"/>
  <Override PartName="/ppt/presentation.xml" ContentType="application/vnd.openxmlformats-officedocument.presentationml.presentation.main+xml"/>
  <Override PartName="/ppt/slides/slide9.xml" ContentType="application/vnd.openxmlformats-officedocument.presentationml.slide+xml"/>
  <Override PartName="/ppt/slides/slide5.xml" ContentType="application/vnd.openxmlformats-officedocument.presentationml.slide+xml"/>
  <Override PartName="/ppt/slides/slide18.xml" ContentType="application/vnd.openxmlformats-officedocument.presentationml.slide+xml"/>
  <Override PartName="/ppt/slides/slide6.xml" ContentType="application/vnd.openxmlformats-officedocument.presentationml.slide+xml"/>
  <Override PartName="/ppt/slides/slide14.xml" ContentType="application/vnd.openxmlformats-officedocument.presentationml.slide+xml"/>
  <Override PartName="/ppt/slides/slide7.xml" ContentType="application/vnd.openxmlformats-officedocument.presentationml.slide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16.xml" ContentType="application/vnd.openxmlformats-officedocument.presentationml.slide+xml"/>
  <Override PartName="/ppt/slides/slide11.xml" ContentType="application/vnd.openxmlformats-officedocument.presentationml.slide+xml"/>
  <Override PartName="/ppt/slides/slide13.xml" ContentType="application/vnd.openxmlformats-officedocument.presentationml.slide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s/slide15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Layouts/slideLayout6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Layouts/slideLayout5.xml" ContentType="application/vnd.openxmlformats-officedocument.presentationml.slideLayout+xml"/>
  <Override PartName="/ppt/notesSlides/notesSlide3.xml" ContentType="application/vnd.openxmlformats-officedocument.presentationml.notesSlide+xml"/>
  <Override PartName="/ppt/notesSlides/notesSlide2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7.xml" ContentType="application/vnd.openxmlformats-officedocument.presentationml.notesSlide+xml"/>
  <Override PartName="/ppt/slideLayouts/slideLayout2.xml" ContentType="application/vnd.openxmlformats-officedocument.presentationml.slideLayout+xml"/>
  <Override PartName="/ppt/notesSlides/notesSlide12.xml" ContentType="application/vnd.openxmlformats-officedocument.presentationml.notesSlide+xml"/>
  <Override PartName="/ppt/slideLayouts/slideLayout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13.xml" ContentType="application/vnd.openxmlformats-officedocument.presentationml.notes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33" r:id="rId1"/>
    <p:sldMasterId id="2147483734" r:id="rId2"/>
  </p:sldMasterIdLst>
  <p:notesMasterIdLst>
    <p:notesMasterId r:id="rId21"/>
  </p:notesMasterIdLst>
  <p:handoutMasterIdLst>
    <p:handoutMasterId r:id="rId22"/>
  </p:handoutMasterIdLst>
  <p:sldIdLst>
    <p:sldId id="350" r:id="rId3"/>
    <p:sldId id="493" r:id="rId4"/>
    <p:sldId id="525" r:id="rId5"/>
    <p:sldId id="532" r:id="rId6"/>
    <p:sldId id="524" r:id="rId7"/>
    <p:sldId id="528" r:id="rId8"/>
    <p:sldId id="526" r:id="rId9"/>
    <p:sldId id="529" r:id="rId10"/>
    <p:sldId id="533" r:id="rId11"/>
    <p:sldId id="530" r:id="rId12"/>
    <p:sldId id="538" r:id="rId13"/>
    <p:sldId id="539" r:id="rId14"/>
    <p:sldId id="540" r:id="rId15"/>
    <p:sldId id="536" r:id="rId16"/>
    <p:sldId id="537" r:id="rId17"/>
    <p:sldId id="531" r:id="rId18"/>
    <p:sldId id="527" r:id="rId19"/>
    <p:sldId id="523" r:id="rId2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Arial" pitchFamily="34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77777"/>
    <a:srgbClr val="969696"/>
    <a:srgbClr val="FF3300"/>
    <a:srgbClr val="CC0000"/>
    <a:srgbClr val="A11203"/>
    <a:srgbClr val="B8DB7C"/>
    <a:srgbClr val="4D485B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85114" autoAdjust="0"/>
  </p:normalViewPr>
  <p:slideViewPr>
    <p:cSldViewPr>
      <p:cViewPr varScale="1">
        <p:scale>
          <a:sx n="62" d="100"/>
          <a:sy n="62" d="100"/>
        </p:scale>
        <p:origin x="-1362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904" y="-10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commentAuthors" Target="commentAuthors.xml"/><Relationship Id="rId28" Type="http://schemas.openxmlformats.org/officeDocument/2006/relationships/customXml" Target="../customXml/item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customXml" Target="../customXml/item4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Relationship Id="rId30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137" tIns="44069" rIns="88137" bIns="44069" numCol="1" anchor="t" anchorCtr="0" compatLnSpc="1">
            <a:prstTxWarp prst="textNoShape">
              <a:avLst/>
            </a:prstTxWarp>
          </a:bodyPr>
          <a:lstStyle>
            <a:lvl1pPr defTabSz="881723" eaLnBrk="0" hangingPunct="0">
              <a:defRPr sz="13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137" tIns="44069" rIns="88137" bIns="44069" numCol="1" anchor="t" anchorCtr="0" compatLnSpc="1">
            <a:prstTxWarp prst="textNoShape">
              <a:avLst/>
            </a:prstTxWarp>
          </a:bodyPr>
          <a:lstStyle>
            <a:lvl1pPr algn="r" defTabSz="881723" eaLnBrk="0" hangingPunct="0">
              <a:defRPr sz="13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fld id="{165636FF-83BD-4F8F-AEBC-DBC6E50DE3A8}" type="datetimeFigureOut">
              <a:rPr lang="en-US"/>
              <a:pPr>
                <a:defRPr/>
              </a:pPr>
              <a:t>7/20/2013</a:t>
            </a:fld>
            <a:endParaRPr lang="en-US"/>
          </a:p>
        </p:txBody>
      </p:sp>
      <p:sp>
        <p:nvSpPr>
          <p:cNvPr id="1239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137" tIns="44069" rIns="88137" bIns="44069" numCol="1" anchor="b" anchorCtr="0" compatLnSpc="1">
            <a:prstTxWarp prst="textNoShape">
              <a:avLst/>
            </a:prstTxWarp>
          </a:bodyPr>
          <a:lstStyle>
            <a:lvl1pPr defTabSz="881723" eaLnBrk="0" hangingPunct="0">
              <a:defRPr sz="13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39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137" tIns="44069" rIns="88137" bIns="44069" numCol="1" anchor="b" anchorCtr="0" compatLnSpc="1">
            <a:prstTxWarp prst="textNoShape">
              <a:avLst/>
            </a:prstTxWarp>
          </a:bodyPr>
          <a:lstStyle>
            <a:lvl1pPr algn="r" defTabSz="881723" eaLnBrk="0" hangingPunct="0">
              <a:defRPr sz="13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fld id="{C4345841-FD27-47E5-A4EE-72A78F03F7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6" tIns="45712" rIns="91426" bIns="45712" numCol="1" anchor="t" anchorCtr="0" compatLnSpc="1">
            <a:prstTxWarp prst="textNoShape">
              <a:avLst/>
            </a:prstTxWarp>
          </a:bodyPr>
          <a:lstStyle>
            <a:lvl1pPr defTabSz="914437">
              <a:defRPr sz="13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6" tIns="45712" rIns="91426" bIns="45712" numCol="1" anchor="t" anchorCtr="0" compatLnSpc="1">
            <a:prstTxWarp prst="textNoShape">
              <a:avLst/>
            </a:prstTxWarp>
          </a:bodyPr>
          <a:lstStyle>
            <a:lvl1pPr algn="r" defTabSz="914437">
              <a:defRPr sz="13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4213" y="4341813"/>
            <a:ext cx="5489575" cy="411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6" tIns="45712" rIns="91426" bIns="4571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6" tIns="45712" rIns="91426" bIns="45712" numCol="1" anchor="b" anchorCtr="0" compatLnSpc="1">
            <a:prstTxWarp prst="textNoShape">
              <a:avLst/>
            </a:prstTxWarp>
          </a:bodyPr>
          <a:lstStyle>
            <a:lvl1pPr defTabSz="914437">
              <a:defRPr sz="13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6" tIns="45712" rIns="91426" bIns="45712" numCol="1" anchor="b" anchorCtr="0" compatLnSpc="1">
            <a:prstTxWarp prst="textNoShape">
              <a:avLst/>
            </a:prstTxWarp>
          </a:bodyPr>
          <a:lstStyle>
            <a:lvl1pPr algn="r" defTabSz="914437">
              <a:defRPr sz="13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fld id="{0021375A-59BC-42B7-A64C-650A972455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6" tIns="45712" rIns="91426" bIns="45712" anchor="b"/>
          <a:lstStyle/>
          <a:p>
            <a:pPr algn="r"/>
            <a:fld id="{88047DB9-C353-475F-8A0F-59B50B833CAA}" type="slidenum">
              <a:rPr lang="en-US" sz="1300"/>
              <a:pPr algn="r"/>
              <a:t>1</a:t>
            </a:fld>
            <a:endParaRPr lang="en-US" sz="130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0AF5D88-61A2-424F-B919-53151499A28B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5C4C12E-67A2-4AED-B5EC-C08D67BE2954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3721C96-1F94-485B-BBB0-BEE383C0DEC8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7913E0A-7567-459D-899B-EAF6D045067E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F37614C-D078-4D8C-BE3F-A9A82F62D902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468C3CF-EFC8-4D8D-9036-3D92AA5AA5AC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021375A-59BC-42B7-A64C-650A9724553A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021375A-59BC-42B7-A64C-650A9724553A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021375A-59BC-42B7-A64C-650A9724553A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021375A-59BC-42B7-A64C-650A9724553A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buFontTx/>
              <a:buChar char="•"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9706AEA-BACC-4455-85C6-38B71DE883D4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buFontTx/>
              <a:buChar char="•"/>
            </a:pPr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D1D328D-5F53-4F0F-BE75-36C9F64EC53A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021375A-59BC-42B7-A64C-650A9724553A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09474D7-1FDD-404F-A84A-A8E74045CD77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021375A-59BC-42B7-A64C-650A9724553A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91DB4A5-7C75-4D8E-9F93-6E68484B3BAA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50A6EBE-9BEA-4F72-8977-70D16A6CCE0A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lang="en-US" sz="1100" baseline="0" smtClean="0"/>
            </a:lvl1pPr>
          </a:lstStyle>
          <a:p>
            <a:pPr>
              <a:defRPr/>
            </a:pPr>
            <a:r>
              <a:rPr lang="en-US" dirty="0" smtClean="0"/>
              <a:t>Statement A: Approved for public release; Distribution is unlimited (15 July 2013)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/>
              <a:t>Pending SPAWAR PAO Review</a:t>
            </a:r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Statement A: Approved for public release; Distribution is unlimited (15 July 2013)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6564F6-A756-406D-93EE-114826B5780A}" type="datetime1">
              <a:rPr lang="en-US"/>
              <a:pPr>
                <a:defRPr/>
              </a:pPr>
              <a:t>7/20/2013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C35B9E-B9D8-408A-BE39-7D081F21DF0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F7A612-CFC6-4506-B578-C26EC1280363}" type="datetime1">
              <a:rPr lang="en-US"/>
              <a:pPr>
                <a:defRPr/>
              </a:pPr>
              <a:t>7/20/2013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16A009-842B-47D6-86AC-8B6B5D6CD32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D69A01-DED1-4AB1-A6F2-517E859C342C}" type="datetime1">
              <a:rPr lang="en-US"/>
              <a:pPr>
                <a:defRPr/>
              </a:pPr>
              <a:t>7/20/2013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1B0DFB-C794-4F41-A891-53EB29F317F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FFEF53-C1FE-427E-A981-F3CC95B5ED4E}" type="datetime1">
              <a:rPr lang="en-US"/>
              <a:pPr>
                <a:defRPr/>
              </a:pPr>
              <a:t>7/20/2013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9BB1DE-61B6-467F-B3F7-9BFADF0014C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4.jpeg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.jpe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6" descr="SPAWAR_SSC_LANT_RGB_R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215900"/>
            <a:ext cx="1066800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1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371600" y="0"/>
            <a:ext cx="7772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1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43000" y="6553200"/>
            <a:ext cx="8001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16" descr="SPAWAR_SSC_LANT_RGB_R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215900"/>
            <a:ext cx="1066800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1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371600" y="0"/>
            <a:ext cx="7772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1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43000" y="6553200"/>
            <a:ext cx="8001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19200" y="198438"/>
            <a:ext cx="7467600" cy="8683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71600"/>
            <a:ext cx="8229600" cy="5029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09800" y="6629400"/>
            <a:ext cx="5105400" cy="2286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lang="en-US" sz="1100" baseline="0" smtClean="0"/>
            </a:lvl1pPr>
          </a:lstStyle>
          <a:p>
            <a:pPr>
              <a:defRPr/>
            </a:pPr>
            <a:r>
              <a:rPr lang="en-US" dirty="0" smtClean="0"/>
              <a:t>Statement A: Approved for public release; Distribution is unlimited (15 July 2013)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</p:sldLayoutIdLst>
  <p:transition>
    <p:fade/>
  </p:transition>
  <p:timing>
    <p:tnLst>
      <p:par>
        <p:cTn id="1" dur="indefinite" restart="never" nodeType="tmRoot"/>
      </p:par>
    </p:tnLst>
  </p:timing>
  <p:hf hdr="0" dt="0"/>
  <p:txStyles>
    <p:titleStyle>
      <a:lvl1pPr algn="l" defTabSz="457200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002F5F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002F5F"/>
          </a:solidFill>
          <a:latin typeface="Arial Narrow" pitchFamily="34" charset="0"/>
          <a:ea typeface="ＭＳ Ｐゴシック" pitchFamily="-106" charset="-128"/>
        </a:defRPr>
      </a:lvl2pPr>
      <a:lvl3pPr algn="l" defTabSz="457200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002F5F"/>
          </a:solidFill>
          <a:latin typeface="Arial Narrow" pitchFamily="34" charset="0"/>
          <a:ea typeface="ＭＳ Ｐゴシック" pitchFamily="-106" charset="-128"/>
        </a:defRPr>
      </a:lvl3pPr>
      <a:lvl4pPr algn="l" defTabSz="457200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002F5F"/>
          </a:solidFill>
          <a:latin typeface="Arial Narrow" pitchFamily="34" charset="0"/>
          <a:ea typeface="ＭＳ Ｐゴシック" pitchFamily="-106" charset="-128"/>
        </a:defRPr>
      </a:lvl4pPr>
      <a:lvl5pPr algn="l" defTabSz="457200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002F5F"/>
          </a:solidFill>
          <a:latin typeface="Arial Narrow" pitchFamily="34" charset="0"/>
          <a:ea typeface="ＭＳ Ｐゴシック" pitchFamily="-106" charset="-128"/>
        </a:defRPr>
      </a:lvl5pPr>
      <a:lvl6pPr marL="457200" algn="l" defTabSz="457200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002F5F"/>
          </a:solidFill>
          <a:latin typeface="Arial Narrow" pitchFamily="34" charset="0"/>
          <a:ea typeface="ＭＳ Ｐゴシック" pitchFamily="-106" charset="-128"/>
        </a:defRPr>
      </a:lvl6pPr>
      <a:lvl7pPr marL="914400" algn="l" defTabSz="457200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002F5F"/>
          </a:solidFill>
          <a:latin typeface="Arial Narrow" pitchFamily="34" charset="0"/>
          <a:ea typeface="ＭＳ Ｐゴシック" pitchFamily="-106" charset="-128"/>
        </a:defRPr>
      </a:lvl7pPr>
      <a:lvl8pPr marL="1371600" algn="l" defTabSz="457200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002F5F"/>
          </a:solidFill>
          <a:latin typeface="Arial Narrow" pitchFamily="34" charset="0"/>
          <a:ea typeface="ＭＳ Ｐゴシック" pitchFamily="-106" charset="-128"/>
        </a:defRPr>
      </a:lvl8pPr>
      <a:lvl9pPr marL="1828800" algn="l" defTabSz="457200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002F5F"/>
          </a:solidFill>
          <a:latin typeface="Arial Narrow" pitchFamily="34" charset="0"/>
          <a:ea typeface="ＭＳ Ｐゴシック" pitchFamily="-106" charset="-128"/>
        </a:defRPr>
      </a:lvl9pPr>
    </p:titleStyle>
    <p:bodyStyle>
      <a:lvl1pPr marL="400050" indent="-400050" algn="l" defTabSz="457200" rtl="0" eaLnBrk="0" fontAlgn="base" hangingPunct="0">
        <a:lnSpc>
          <a:spcPct val="90000"/>
        </a:lnSpc>
        <a:spcBef>
          <a:spcPts val="600"/>
        </a:spcBef>
        <a:spcAft>
          <a:spcPct val="0"/>
        </a:spcAft>
        <a:buSzPct val="91000"/>
        <a:buFont typeface="Lucida Grande"/>
        <a:buChar char="▼"/>
        <a:defRPr sz="2800">
          <a:solidFill>
            <a:srgbClr val="002F5F"/>
          </a:solidFill>
          <a:latin typeface="+mn-lt"/>
          <a:ea typeface="+mn-ea"/>
          <a:cs typeface="+mn-cs"/>
        </a:defRPr>
      </a:lvl1pPr>
      <a:lvl2pPr marL="695325" indent="-293688" algn="l" defTabSz="457200" rtl="0" eaLnBrk="0" fontAlgn="base" hangingPunct="0">
        <a:lnSpc>
          <a:spcPct val="95000"/>
        </a:lnSpc>
        <a:spcBef>
          <a:spcPts val="500"/>
        </a:spcBef>
        <a:spcAft>
          <a:spcPct val="0"/>
        </a:spcAft>
        <a:buClr>
          <a:srgbClr val="002F5F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+mn-ea"/>
        </a:defRPr>
      </a:lvl2pPr>
      <a:lvl3pPr marL="1000125" indent="-295275" algn="l" defTabSz="457200" rtl="0" eaLnBrk="0" fontAlgn="base" hangingPunct="0">
        <a:lnSpc>
          <a:spcPct val="95000"/>
        </a:lnSpc>
        <a:spcBef>
          <a:spcPts val="400"/>
        </a:spcBef>
        <a:spcAft>
          <a:spcPct val="0"/>
        </a:spcAft>
        <a:buClr>
          <a:srgbClr val="002F5F"/>
        </a:buClr>
        <a:buFont typeface="Lucida Grande"/>
        <a:buChar char="−"/>
        <a:defRPr sz="2400">
          <a:solidFill>
            <a:schemeClr val="tx1"/>
          </a:solidFill>
          <a:latin typeface="+mn-lt"/>
          <a:ea typeface="+mn-ea"/>
        </a:defRPr>
      </a:lvl3pPr>
      <a:lvl4pPr marL="1601788" indent="-228600" algn="l" defTabSz="457200" rtl="0" eaLnBrk="0" fontAlgn="base" hangingPunct="0">
        <a:lnSpc>
          <a:spcPct val="95000"/>
        </a:lnSpc>
        <a:spcBef>
          <a:spcPts val="400"/>
        </a:spcBef>
        <a:spcAft>
          <a:spcPct val="0"/>
        </a:spcAft>
        <a:buClr>
          <a:srgbClr val="002F5F"/>
        </a:buClr>
        <a:buFont typeface="Lucida Grande"/>
        <a:buChar char="−"/>
        <a:defRPr sz="2400">
          <a:solidFill>
            <a:schemeClr val="tx1"/>
          </a:solidFill>
          <a:latin typeface="+mn-lt"/>
          <a:ea typeface="+mn-ea"/>
        </a:defRPr>
      </a:lvl4pPr>
      <a:lvl5pPr marL="2057400" indent="-228600" algn="l" defTabSz="457200" rtl="0" eaLnBrk="0" fontAlgn="base" hangingPunct="0">
        <a:lnSpc>
          <a:spcPct val="95000"/>
        </a:lnSpc>
        <a:spcBef>
          <a:spcPts val="400"/>
        </a:spcBef>
        <a:spcAft>
          <a:spcPct val="0"/>
        </a:spcAft>
        <a:buClr>
          <a:srgbClr val="002F5F"/>
        </a:buClr>
        <a:buFont typeface="Lucida Grande"/>
        <a:buChar char="−"/>
        <a:defRPr sz="2400">
          <a:solidFill>
            <a:schemeClr val="tx1"/>
          </a:solidFill>
          <a:latin typeface="+mn-lt"/>
          <a:ea typeface="+mn-ea"/>
        </a:defRPr>
      </a:lvl5pPr>
      <a:lvl6pPr marL="2514600" indent="-228600" algn="l" defTabSz="457200" rtl="0" eaLnBrk="0" fontAlgn="base" hangingPunct="0">
        <a:lnSpc>
          <a:spcPct val="95000"/>
        </a:lnSpc>
        <a:spcBef>
          <a:spcPts val="400"/>
        </a:spcBef>
        <a:spcAft>
          <a:spcPct val="0"/>
        </a:spcAft>
        <a:buClr>
          <a:srgbClr val="002F5F"/>
        </a:buClr>
        <a:buFont typeface="Lucida Grande" pitchFamily="-106" charset="0"/>
        <a:buChar char="−"/>
        <a:defRPr sz="2400">
          <a:solidFill>
            <a:schemeClr val="tx1"/>
          </a:solidFill>
          <a:latin typeface="+mn-lt"/>
          <a:ea typeface="+mn-ea"/>
        </a:defRPr>
      </a:lvl6pPr>
      <a:lvl7pPr marL="2971800" indent="-228600" algn="l" defTabSz="457200" rtl="0" eaLnBrk="0" fontAlgn="base" hangingPunct="0">
        <a:lnSpc>
          <a:spcPct val="95000"/>
        </a:lnSpc>
        <a:spcBef>
          <a:spcPts val="400"/>
        </a:spcBef>
        <a:spcAft>
          <a:spcPct val="0"/>
        </a:spcAft>
        <a:buClr>
          <a:srgbClr val="002F5F"/>
        </a:buClr>
        <a:buFont typeface="Lucida Grande" pitchFamily="-106" charset="0"/>
        <a:buChar char="−"/>
        <a:defRPr sz="2400">
          <a:solidFill>
            <a:schemeClr val="tx1"/>
          </a:solidFill>
          <a:latin typeface="+mn-lt"/>
          <a:ea typeface="+mn-ea"/>
        </a:defRPr>
      </a:lvl7pPr>
      <a:lvl8pPr marL="3429000" indent="-228600" algn="l" defTabSz="457200" rtl="0" eaLnBrk="0" fontAlgn="base" hangingPunct="0">
        <a:lnSpc>
          <a:spcPct val="95000"/>
        </a:lnSpc>
        <a:spcBef>
          <a:spcPts val="400"/>
        </a:spcBef>
        <a:spcAft>
          <a:spcPct val="0"/>
        </a:spcAft>
        <a:buClr>
          <a:srgbClr val="002F5F"/>
        </a:buClr>
        <a:buFont typeface="Lucida Grande" pitchFamily="-106" charset="0"/>
        <a:buChar char="−"/>
        <a:defRPr sz="2400">
          <a:solidFill>
            <a:schemeClr val="tx1"/>
          </a:solidFill>
          <a:latin typeface="+mn-lt"/>
          <a:ea typeface="+mn-ea"/>
        </a:defRPr>
      </a:lvl8pPr>
      <a:lvl9pPr marL="3886200" indent="-228600" algn="l" defTabSz="457200" rtl="0" eaLnBrk="0" fontAlgn="base" hangingPunct="0">
        <a:lnSpc>
          <a:spcPct val="95000"/>
        </a:lnSpc>
        <a:spcBef>
          <a:spcPts val="400"/>
        </a:spcBef>
        <a:spcAft>
          <a:spcPct val="0"/>
        </a:spcAft>
        <a:buClr>
          <a:srgbClr val="002F5F"/>
        </a:buClr>
        <a:buFont typeface="Lucida Grande" pitchFamily="-106" charset="0"/>
        <a:buChar char="−"/>
        <a:defRPr sz="2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43000" y="6553200"/>
            <a:ext cx="8001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21" descr="SPAWAR_SSC_LANT_RGB_R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28600" y="254000"/>
            <a:ext cx="838200" cy="81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19200" y="198438"/>
            <a:ext cx="7467600" cy="8683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71600"/>
            <a:ext cx="8229600" cy="5029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6619875"/>
            <a:ext cx="842963" cy="2286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898989"/>
                </a:solidFill>
                <a:latin typeface="+mn-lt"/>
                <a:ea typeface="+mn-ea"/>
                <a:cs typeface="Arial" charset="0"/>
              </a:defRPr>
            </a:lvl1pPr>
          </a:lstStyle>
          <a:p>
            <a:pPr>
              <a:defRPr/>
            </a:pPr>
            <a:fld id="{CB45BBD7-6A8A-41C8-83D3-7ECFCA2DE4CE}" type="datetime1">
              <a:rPr lang="en-US"/>
              <a:pPr>
                <a:defRPr/>
              </a:pPr>
              <a:t>7/20/2013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14563" y="6619875"/>
            <a:ext cx="5105400" cy="2286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900">
                <a:solidFill>
                  <a:schemeClr val="bg1"/>
                </a:solidFill>
                <a:latin typeface="+mn-lt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5175" y="6619875"/>
            <a:ext cx="533400" cy="2286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EBA9E54C-5E25-4EEC-88F4-BF302E320A5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2057" name="Picture 1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1143000"/>
            <a:ext cx="9144000" cy="7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43000" y="6553200"/>
            <a:ext cx="8001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21" descr="SPAWAR_SSC_LANT_RGB_R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28600" y="254000"/>
            <a:ext cx="838200" cy="81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0" name="Picture 1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1143000"/>
            <a:ext cx="9144000" cy="7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5"/>
          <p:cNvSpPr txBox="1"/>
          <p:nvPr userDrawn="1"/>
        </p:nvSpPr>
        <p:spPr>
          <a:xfrm>
            <a:off x="7467600" y="6613525"/>
            <a:ext cx="1676400" cy="2444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fld id="{4290DCDF-FF1E-423D-8215-00C632D08045}" type="slidenum">
              <a:rPr lang="en-US" sz="1000">
                <a:solidFill>
                  <a:schemeClr val="bg1"/>
                </a:solidFill>
                <a:latin typeface="Arial" charset="0"/>
                <a:ea typeface="+mn-ea"/>
                <a:cs typeface="Arial" charset="0"/>
              </a:rPr>
              <a:pPr algn="r">
                <a:defRPr/>
              </a:pPr>
              <a:t>‹#›</a:t>
            </a:fld>
            <a:endParaRPr lang="en-US" sz="1000">
              <a:solidFill>
                <a:schemeClr val="bg1"/>
              </a:solidFill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6" name="Footer Placeholder 4"/>
          <p:cNvSpPr>
            <a:spLocks/>
          </p:cNvSpPr>
          <p:nvPr userDrawn="1"/>
        </p:nvSpPr>
        <p:spPr bwMode="auto">
          <a:xfrm>
            <a:off x="2057400" y="6629400"/>
            <a:ext cx="5105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US" sz="900" dirty="0" smtClean="0">
                <a:solidFill>
                  <a:schemeClr val="bg1"/>
                </a:solidFill>
                <a:latin typeface="Arial Narrow" pitchFamily="34" charset="0"/>
                <a:cs typeface="Arial" charset="0"/>
              </a:rPr>
              <a:t>Statement A: Approved for public release; Distribution is unlimited (15 July 2013)</a:t>
            </a:r>
            <a:endParaRPr lang="en-US" sz="900" dirty="0">
              <a:solidFill>
                <a:schemeClr val="bg1"/>
              </a:solidFill>
              <a:latin typeface="Arial Narrow" pitchFamily="34" charset="0"/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</p:sldLayoutIdLst>
  <p:hf hdr="0" dt="0"/>
  <p:txStyles>
    <p:titleStyle>
      <a:lvl1pPr algn="l" defTabSz="457200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002F5F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002F5F"/>
          </a:solidFill>
          <a:latin typeface="Arial Narrow" pitchFamily="34" charset="0"/>
          <a:ea typeface="ＭＳ Ｐゴシック" pitchFamily="-106" charset="-128"/>
        </a:defRPr>
      </a:lvl2pPr>
      <a:lvl3pPr algn="l" defTabSz="457200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002F5F"/>
          </a:solidFill>
          <a:latin typeface="Arial Narrow" pitchFamily="34" charset="0"/>
          <a:ea typeface="ＭＳ Ｐゴシック" pitchFamily="-106" charset="-128"/>
        </a:defRPr>
      </a:lvl3pPr>
      <a:lvl4pPr algn="l" defTabSz="457200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002F5F"/>
          </a:solidFill>
          <a:latin typeface="Arial Narrow" pitchFamily="34" charset="0"/>
          <a:ea typeface="ＭＳ Ｐゴシック" pitchFamily="-106" charset="-128"/>
        </a:defRPr>
      </a:lvl4pPr>
      <a:lvl5pPr algn="l" defTabSz="457200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002F5F"/>
          </a:solidFill>
          <a:latin typeface="Arial Narrow" pitchFamily="34" charset="0"/>
          <a:ea typeface="ＭＳ Ｐゴシック" pitchFamily="-106" charset="-128"/>
        </a:defRPr>
      </a:lvl5pPr>
      <a:lvl6pPr marL="457200" algn="l" defTabSz="457200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002F5F"/>
          </a:solidFill>
          <a:latin typeface="Arial Narrow" pitchFamily="34" charset="0"/>
          <a:ea typeface="ＭＳ Ｐゴシック" pitchFamily="-106" charset="-128"/>
        </a:defRPr>
      </a:lvl6pPr>
      <a:lvl7pPr marL="914400" algn="l" defTabSz="457200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002F5F"/>
          </a:solidFill>
          <a:latin typeface="Arial Narrow" pitchFamily="34" charset="0"/>
          <a:ea typeface="ＭＳ Ｐゴシック" pitchFamily="-106" charset="-128"/>
        </a:defRPr>
      </a:lvl7pPr>
      <a:lvl8pPr marL="1371600" algn="l" defTabSz="457200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002F5F"/>
          </a:solidFill>
          <a:latin typeface="Arial Narrow" pitchFamily="34" charset="0"/>
          <a:ea typeface="ＭＳ Ｐゴシック" pitchFamily="-106" charset="-128"/>
        </a:defRPr>
      </a:lvl8pPr>
      <a:lvl9pPr marL="1828800" algn="l" defTabSz="457200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002F5F"/>
          </a:solidFill>
          <a:latin typeface="Arial Narrow" pitchFamily="34" charset="0"/>
          <a:ea typeface="ＭＳ Ｐゴシック" pitchFamily="-106" charset="-128"/>
        </a:defRPr>
      </a:lvl9pPr>
    </p:titleStyle>
    <p:bodyStyle>
      <a:lvl1pPr marL="400050" indent="-400050" algn="l" defTabSz="457200" rtl="0" eaLnBrk="0" fontAlgn="base" hangingPunct="0">
        <a:lnSpc>
          <a:spcPct val="90000"/>
        </a:lnSpc>
        <a:spcBef>
          <a:spcPts val="600"/>
        </a:spcBef>
        <a:spcAft>
          <a:spcPct val="0"/>
        </a:spcAft>
        <a:buSzPct val="91000"/>
        <a:buFont typeface="Lucida Grande"/>
        <a:buChar char="▼"/>
        <a:defRPr sz="2800">
          <a:solidFill>
            <a:srgbClr val="002F5F"/>
          </a:solidFill>
          <a:latin typeface="+mn-lt"/>
          <a:ea typeface="+mn-ea"/>
          <a:cs typeface="+mn-cs"/>
        </a:defRPr>
      </a:lvl1pPr>
      <a:lvl2pPr marL="695325" indent="-293688" algn="l" defTabSz="457200" rtl="0" eaLnBrk="0" fontAlgn="base" hangingPunct="0">
        <a:lnSpc>
          <a:spcPct val="95000"/>
        </a:lnSpc>
        <a:spcBef>
          <a:spcPts val="500"/>
        </a:spcBef>
        <a:spcAft>
          <a:spcPct val="0"/>
        </a:spcAft>
        <a:buClr>
          <a:srgbClr val="002F5F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+mn-ea"/>
        </a:defRPr>
      </a:lvl2pPr>
      <a:lvl3pPr marL="1000125" indent="-295275" algn="l" defTabSz="457200" rtl="0" eaLnBrk="0" fontAlgn="base" hangingPunct="0">
        <a:lnSpc>
          <a:spcPct val="95000"/>
        </a:lnSpc>
        <a:spcBef>
          <a:spcPts val="400"/>
        </a:spcBef>
        <a:spcAft>
          <a:spcPct val="0"/>
        </a:spcAft>
        <a:buClr>
          <a:srgbClr val="002F5F"/>
        </a:buClr>
        <a:buFont typeface="Lucida Grande"/>
        <a:buChar char="−"/>
        <a:defRPr sz="2400">
          <a:solidFill>
            <a:schemeClr val="tx1"/>
          </a:solidFill>
          <a:latin typeface="+mn-lt"/>
          <a:ea typeface="+mn-ea"/>
        </a:defRPr>
      </a:lvl3pPr>
      <a:lvl4pPr marL="1601788" indent="-228600" algn="l" defTabSz="457200" rtl="0" eaLnBrk="0" fontAlgn="base" hangingPunct="0">
        <a:lnSpc>
          <a:spcPct val="95000"/>
        </a:lnSpc>
        <a:spcBef>
          <a:spcPts val="400"/>
        </a:spcBef>
        <a:spcAft>
          <a:spcPct val="0"/>
        </a:spcAft>
        <a:buClr>
          <a:srgbClr val="002F5F"/>
        </a:buClr>
        <a:buFont typeface="Lucida Grande"/>
        <a:buChar char="−"/>
        <a:defRPr sz="2400">
          <a:solidFill>
            <a:schemeClr val="tx1"/>
          </a:solidFill>
          <a:latin typeface="+mn-lt"/>
          <a:ea typeface="+mn-ea"/>
        </a:defRPr>
      </a:lvl4pPr>
      <a:lvl5pPr marL="2057400" indent="-228600" algn="l" defTabSz="457200" rtl="0" eaLnBrk="0" fontAlgn="base" hangingPunct="0">
        <a:lnSpc>
          <a:spcPct val="95000"/>
        </a:lnSpc>
        <a:spcBef>
          <a:spcPts val="400"/>
        </a:spcBef>
        <a:spcAft>
          <a:spcPct val="0"/>
        </a:spcAft>
        <a:buClr>
          <a:srgbClr val="002F5F"/>
        </a:buClr>
        <a:buFont typeface="Lucida Grande"/>
        <a:buChar char="−"/>
        <a:defRPr sz="2400">
          <a:solidFill>
            <a:schemeClr val="tx1"/>
          </a:solidFill>
          <a:latin typeface="+mn-lt"/>
          <a:ea typeface="+mn-ea"/>
        </a:defRPr>
      </a:lvl5pPr>
      <a:lvl6pPr marL="2514600" indent="-228600" algn="l" defTabSz="457200" rtl="0" eaLnBrk="0" fontAlgn="base" hangingPunct="0">
        <a:lnSpc>
          <a:spcPct val="95000"/>
        </a:lnSpc>
        <a:spcBef>
          <a:spcPts val="400"/>
        </a:spcBef>
        <a:spcAft>
          <a:spcPct val="0"/>
        </a:spcAft>
        <a:buClr>
          <a:srgbClr val="002F5F"/>
        </a:buClr>
        <a:buFont typeface="Lucida Grande" pitchFamily="-106" charset="0"/>
        <a:buChar char="−"/>
        <a:defRPr sz="2400">
          <a:solidFill>
            <a:schemeClr val="tx1"/>
          </a:solidFill>
          <a:latin typeface="+mn-lt"/>
          <a:ea typeface="+mn-ea"/>
        </a:defRPr>
      </a:lvl6pPr>
      <a:lvl7pPr marL="2971800" indent="-228600" algn="l" defTabSz="457200" rtl="0" eaLnBrk="0" fontAlgn="base" hangingPunct="0">
        <a:lnSpc>
          <a:spcPct val="95000"/>
        </a:lnSpc>
        <a:spcBef>
          <a:spcPts val="400"/>
        </a:spcBef>
        <a:spcAft>
          <a:spcPct val="0"/>
        </a:spcAft>
        <a:buClr>
          <a:srgbClr val="002F5F"/>
        </a:buClr>
        <a:buFont typeface="Lucida Grande" pitchFamily="-106" charset="0"/>
        <a:buChar char="−"/>
        <a:defRPr sz="2400">
          <a:solidFill>
            <a:schemeClr val="tx1"/>
          </a:solidFill>
          <a:latin typeface="+mn-lt"/>
          <a:ea typeface="+mn-ea"/>
        </a:defRPr>
      </a:lvl7pPr>
      <a:lvl8pPr marL="3429000" indent="-228600" algn="l" defTabSz="457200" rtl="0" eaLnBrk="0" fontAlgn="base" hangingPunct="0">
        <a:lnSpc>
          <a:spcPct val="95000"/>
        </a:lnSpc>
        <a:spcBef>
          <a:spcPts val="400"/>
        </a:spcBef>
        <a:spcAft>
          <a:spcPct val="0"/>
        </a:spcAft>
        <a:buClr>
          <a:srgbClr val="002F5F"/>
        </a:buClr>
        <a:buFont typeface="Lucida Grande" pitchFamily="-106" charset="0"/>
        <a:buChar char="−"/>
        <a:defRPr sz="2400">
          <a:solidFill>
            <a:schemeClr val="tx1"/>
          </a:solidFill>
          <a:latin typeface="+mn-lt"/>
          <a:ea typeface="+mn-ea"/>
        </a:defRPr>
      </a:lvl8pPr>
      <a:lvl9pPr marL="3886200" indent="-228600" algn="l" defTabSz="457200" rtl="0" eaLnBrk="0" fontAlgn="base" hangingPunct="0">
        <a:lnSpc>
          <a:spcPct val="95000"/>
        </a:lnSpc>
        <a:spcBef>
          <a:spcPts val="400"/>
        </a:spcBef>
        <a:spcAft>
          <a:spcPct val="0"/>
        </a:spcAft>
        <a:buClr>
          <a:srgbClr val="002F5F"/>
        </a:buClr>
        <a:buFont typeface="Lucida Grande" pitchFamily="-106" charset="0"/>
        <a:buChar char="−"/>
        <a:defRPr sz="2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OVALProject/Sandbox/blob/master/x-win-ntuser.xsd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www.public.navy.mil/spawar/Atlantic/ProductsServices/Pages/SCAP.aspx" TargetMode="External"/><Relationship Id="rId4" Type="http://schemas.openxmlformats.org/officeDocument/2006/relationships/hyperlink" Target="https://github.com/OVALProject/Sandbox/tree/master/resources/x-win-ntuser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mailto:ssc_lant-scc@navy.mil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4"/>
          <p:cNvSpPr>
            <a:spLocks noGrp="1"/>
          </p:cNvSpPr>
          <p:nvPr>
            <p:ph type="ctrTitle" idx="4294967295"/>
          </p:nvPr>
        </p:nvSpPr>
        <p:spPr>
          <a:xfrm>
            <a:off x="0" y="2130425"/>
            <a:ext cx="7772400" cy="1470025"/>
          </a:xfrm>
        </p:spPr>
        <p:txBody>
          <a:bodyPr anchor="t"/>
          <a:lstStyle/>
          <a:p>
            <a:pPr algn="ctr" eaLnBrk="1" hangingPunct="1"/>
            <a:r>
              <a:rPr lang="en-US" smtClean="0"/>
              <a:t/>
            </a:r>
            <a:br>
              <a:rPr lang="en-US" smtClean="0"/>
            </a:br>
            <a:r>
              <a:rPr lang="en-US" b="0" smtClean="0"/>
              <a:t>Proposal to add NTUser Test to OVAL 5.11</a:t>
            </a:r>
          </a:p>
        </p:txBody>
      </p:sp>
      <p:pic>
        <p:nvPicPr>
          <p:cNvPr id="3075" name="Picture 9" descr="One MITS - Teaming For Result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228600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Text Box 21"/>
          <p:cNvSpPr txBox="1">
            <a:spLocks noChangeArrowheads="1"/>
          </p:cNvSpPr>
          <p:nvPr/>
        </p:nvSpPr>
        <p:spPr bwMode="auto">
          <a:xfrm>
            <a:off x="152400" y="3429000"/>
            <a:ext cx="8763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b="1" dirty="0"/>
              <a:t>Jack Vander </a:t>
            </a:r>
            <a:r>
              <a:rPr lang="en-US" sz="2000" b="1" dirty="0" err="1"/>
              <a:t>Pol</a:t>
            </a:r>
            <a:r>
              <a:rPr lang="en-US" sz="2000" b="1" dirty="0"/>
              <a:t> &amp; Doug </a:t>
            </a:r>
            <a:r>
              <a:rPr lang="en-US" sz="2000" b="1" dirty="0" smtClean="0"/>
              <a:t>Tanner</a:t>
            </a:r>
          </a:p>
          <a:p>
            <a:pPr algn="ctr"/>
            <a:endParaRPr lang="en-US" sz="2000" b="1" dirty="0" smtClean="0"/>
          </a:p>
          <a:p>
            <a:pPr algn="ctr"/>
            <a:r>
              <a:rPr lang="en-US" sz="2000" b="1" dirty="0" smtClean="0"/>
              <a:t>22 July 2013</a:t>
            </a:r>
            <a:endParaRPr lang="en-US" sz="2000" b="1" dirty="0"/>
          </a:p>
        </p:txBody>
      </p:sp>
      <p:sp>
        <p:nvSpPr>
          <p:cNvPr id="3077" name="Footer Placeholder 4"/>
          <p:cNvSpPr>
            <a:spLocks/>
          </p:cNvSpPr>
          <p:nvPr/>
        </p:nvSpPr>
        <p:spPr bwMode="auto">
          <a:xfrm>
            <a:off x="2057400" y="6629400"/>
            <a:ext cx="5105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900" dirty="0" smtClean="0">
                <a:solidFill>
                  <a:schemeClr val="bg1"/>
                </a:solidFill>
              </a:rPr>
              <a:t>Statement A: Approved for public release; Distribution is unlimited (15 July 2013)</a:t>
            </a:r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mtClean="0"/>
              <a:t>Demonstration with sample content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sz="half" idx="4294967295"/>
          </p:nvPr>
        </p:nvSpPr>
        <p:spPr>
          <a:xfrm>
            <a:off x="457200" y="1371600"/>
            <a:ext cx="8077200" cy="4724400"/>
          </a:xfrm>
        </p:spPr>
        <p:txBody>
          <a:bodyPr/>
          <a:lstStyle/>
          <a:p>
            <a:pPr eaLnBrk="1" hangingPunct="1"/>
            <a:r>
              <a:rPr lang="en-US" smtClean="0"/>
              <a:t>Sample Content</a:t>
            </a:r>
          </a:p>
          <a:p>
            <a:pPr eaLnBrk="1" hangingPunct="1"/>
            <a:r>
              <a:rPr lang="en-US" smtClean="0"/>
              <a:t>Review local computer</a:t>
            </a:r>
          </a:p>
          <a:p>
            <a:pPr eaLnBrk="1" hangingPunct="1"/>
            <a:r>
              <a:rPr lang="en-US" smtClean="0"/>
              <a:t>Sample XML results</a:t>
            </a:r>
          </a:p>
          <a:p>
            <a:pPr eaLnBrk="1" hangingPunct="1"/>
            <a:r>
              <a:rPr lang="en-US" smtClean="0"/>
              <a:t>Sample HTML results</a:t>
            </a:r>
          </a:p>
          <a:p>
            <a:pPr lvl="1" eaLnBrk="1" hangingPunct="1">
              <a:buFont typeface="Wingdings" pitchFamily="2" charset="2"/>
              <a:buNone/>
            </a:pPr>
            <a:endParaRPr lang="en-US" sz="2800" smtClean="0">
              <a:solidFill>
                <a:srgbClr val="002F5F"/>
              </a:solidFill>
            </a:endParaRPr>
          </a:p>
          <a:p>
            <a:pPr lvl="1" eaLnBrk="1" hangingPunct="1"/>
            <a:endParaRPr lang="en-US" smtClean="0"/>
          </a:p>
          <a:p>
            <a:pPr lvl="2" eaLnBrk="1" hangingPunct="1">
              <a:buFont typeface="Lucida Grande"/>
              <a:buNone/>
            </a:pPr>
            <a:endParaRPr lang="en-US" sz="200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mtClean="0"/>
              <a:t>Sample Content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sz="half" idx="4294967295"/>
          </p:nvPr>
        </p:nvSpPr>
        <p:spPr>
          <a:xfrm>
            <a:off x="228600" y="1371600"/>
            <a:ext cx="8915400" cy="4724400"/>
          </a:xfrm>
        </p:spPr>
        <p:txBody>
          <a:bodyPr/>
          <a:lstStyle/>
          <a:p>
            <a:pPr eaLnBrk="1" hangingPunct="1">
              <a:buFont typeface="Lucida Grande"/>
              <a:buNone/>
            </a:pPr>
            <a:r>
              <a:rPr lang="en-US" sz="1600" b="1" smtClean="0">
                <a:latin typeface="Courier New" pitchFamily="49" charset="0"/>
                <a:cs typeface="Courier New" pitchFamily="49" charset="0"/>
              </a:rPr>
              <a:t>&lt;ntuser_object id="oval:mil.ssclant.oval.test:obj:563" version="1”</a:t>
            </a:r>
          </a:p>
          <a:p>
            <a:pPr eaLnBrk="1" hangingPunct="1">
              <a:buFont typeface="Lucida Grande"/>
              <a:buNone/>
            </a:pPr>
            <a:r>
              <a:rPr lang="en-US" sz="1600" b="1" smtClean="0">
                <a:latin typeface="Courier New" pitchFamily="49" charset="0"/>
                <a:cs typeface="Courier New" pitchFamily="49" charset="0"/>
              </a:rPr>
              <a:t>      xmlns="http://oval.mitre.org/XMLSchema/oval-definitions-5#windows"&gt;</a:t>
            </a:r>
          </a:p>
          <a:p>
            <a:pPr eaLnBrk="1" hangingPunct="1">
              <a:buFont typeface="Lucida Grande"/>
              <a:buNone/>
            </a:pPr>
            <a:r>
              <a:rPr lang="en-US" sz="1600" b="1" smtClean="0">
                <a:latin typeface="Courier New" pitchFamily="49" charset="0"/>
                <a:cs typeface="Courier New" pitchFamily="49" charset="0"/>
              </a:rPr>
              <a:t>      &lt;key&gt;Control Panel\Desktop&lt;/key&gt;</a:t>
            </a:r>
          </a:p>
          <a:p>
            <a:pPr eaLnBrk="1" hangingPunct="1">
              <a:buFont typeface="Lucida Grande"/>
              <a:buNone/>
            </a:pPr>
            <a:r>
              <a:rPr lang="en-US" sz="1600" b="1" smtClean="0">
                <a:latin typeface="Courier New" pitchFamily="49" charset="0"/>
                <a:cs typeface="Courier New" pitchFamily="49" charset="0"/>
              </a:rPr>
              <a:t>      &lt;name&gt;ScreenSaveActive&lt;/name&gt;</a:t>
            </a:r>
          </a:p>
          <a:p>
            <a:pPr eaLnBrk="1" hangingPunct="1">
              <a:buFont typeface="Lucida Grande"/>
              <a:buNone/>
            </a:pPr>
            <a:r>
              <a:rPr lang="en-US" sz="1600" b="1" smtClean="0">
                <a:latin typeface="Courier New" pitchFamily="49" charset="0"/>
                <a:cs typeface="Courier New" pitchFamily="49" charset="0"/>
              </a:rPr>
              <a:t>    &lt;/ntuser_object&gt;</a:t>
            </a:r>
          </a:p>
          <a:p>
            <a:pPr eaLnBrk="1" hangingPunct="1">
              <a:buFont typeface="Lucida Grande"/>
              <a:buNone/>
            </a:pPr>
            <a:endParaRPr lang="en-US" sz="1600" b="1" smtClean="0">
              <a:latin typeface="Courier New" pitchFamily="49" charset="0"/>
              <a:cs typeface="Courier New" pitchFamily="49" charset="0"/>
            </a:endParaRPr>
          </a:p>
          <a:p>
            <a:pPr eaLnBrk="1" hangingPunct="1">
              <a:buFont typeface="Lucida Grande"/>
              <a:buNone/>
            </a:pPr>
            <a:r>
              <a:rPr lang="en-US" sz="1600" b="1" smtClean="0">
                <a:latin typeface="Courier New" pitchFamily="49" charset="0"/>
                <a:cs typeface="Courier New" pitchFamily="49" charset="0"/>
              </a:rPr>
              <a:t>&lt;ntuser_state id="oval:mil.ssclant.oval.test:ste:17733" version="1" comment="Test if a ntuser_object with a value element is supported"</a:t>
            </a:r>
          </a:p>
          <a:p>
            <a:pPr eaLnBrk="1" hangingPunct="1">
              <a:buFont typeface="Lucida Grande"/>
              <a:buNone/>
            </a:pPr>
            <a:r>
              <a:rPr lang="en-US" sz="1600" b="1" smtClean="0">
                <a:latin typeface="Courier New" pitchFamily="49" charset="0"/>
                <a:cs typeface="Courier New" pitchFamily="49" charset="0"/>
              </a:rPr>
              <a:t>      xmlns="http://oval.mitre.org/XMLSchema/oval-definitions-5#windows"&gt;</a:t>
            </a:r>
          </a:p>
          <a:p>
            <a:pPr eaLnBrk="1" hangingPunct="1">
              <a:buFont typeface="Lucida Grande"/>
              <a:buNone/>
            </a:pPr>
            <a:r>
              <a:rPr lang="en-US" sz="1600" b="1" smtClean="0">
                <a:latin typeface="Courier New" pitchFamily="49" charset="0"/>
                <a:cs typeface="Courier New" pitchFamily="49" charset="0"/>
              </a:rPr>
              <a:t>      &lt;value&gt;1&lt;/value&gt;</a:t>
            </a:r>
          </a:p>
          <a:p>
            <a:pPr eaLnBrk="1" hangingPunct="1">
              <a:buFont typeface="Lucida Grande"/>
              <a:buNone/>
            </a:pPr>
            <a:r>
              <a:rPr lang="en-US" sz="1600" b="1" smtClean="0">
                <a:latin typeface="Courier New" pitchFamily="49" charset="0"/>
                <a:cs typeface="Courier New" pitchFamily="49" charset="0"/>
              </a:rPr>
              <a:t>    &lt;/ntuser_state&gt;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mtClean="0"/>
              <a:t>Sample Results (local user profile)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sz="half" idx="4294967295"/>
          </p:nvPr>
        </p:nvSpPr>
        <p:spPr>
          <a:xfrm>
            <a:off x="228600" y="1371600"/>
            <a:ext cx="8915400" cy="4724400"/>
          </a:xfrm>
        </p:spPr>
        <p:txBody>
          <a:bodyPr/>
          <a:lstStyle/>
          <a:p>
            <a:pPr eaLnBrk="1" hangingPunct="1">
              <a:buFont typeface="Lucida Grande"/>
              <a:buNone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&lt;win-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sc:ntuser_item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status="exists" id="131"&gt;</a:t>
            </a:r>
          </a:p>
          <a:p>
            <a:pPr eaLnBrk="1" hangingPunct="1">
              <a:buFont typeface="Lucida Grande"/>
              <a:buNone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		&lt;win-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sc:key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&gt;Control Panel\Desktop&lt;/win-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sc:key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&gt;</a:t>
            </a:r>
          </a:p>
          <a:p>
            <a:pPr eaLnBrk="1" hangingPunct="1">
              <a:buFont typeface="Lucida Grande"/>
              <a:buNone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	&lt;win-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sc:name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&gt;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ScreenSaveActive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&lt;/win-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sc:name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&gt;</a:t>
            </a:r>
          </a:p>
          <a:p>
            <a:pPr eaLnBrk="1" hangingPunct="1">
              <a:buFont typeface="Lucida Grande"/>
              <a:buNone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	&lt;win-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sc:sid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&gt;S-1-5-21-0000000-1701420316-2021478756-1006&lt;/win-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sc:sid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&gt;</a:t>
            </a:r>
          </a:p>
          <a:p>
            <a:pPr eaLnBrk="1" hangingPunct="1">
              <a:buFont typeface="Lucida Grande"/>
              <a:buNone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	&lt;win-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sc:username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&gt;TESTCOMPUTER\test&lt;/win-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sc:username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&gt;</a:t>
            </a:r>
          </a:p>
          <a:p>
            <a:pPr eaLnBrk="1" hangingPunct="1">
              <a:buFont typeface="Lucida Grande"/>
              <a:buNone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	&lt;win-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sc:account_type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&gt;local&lt;/win-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sc:account_type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&gt;</a:t>
            </a:r>
          </a:p>
          <a:p>
            <a:pPr eaLnBrk="1" hangingPunct="1">
              <a:buFont typeface="Lucida Grande"/>
              <a:buNone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	&lt;win-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sc:logged_on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datatype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="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boolean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"&gt;false&lt;/win-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sc:logged_on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&gt;</a:t>
            </a:r>
          </a:p>
          <a:p>
            <a:pPr eaLnBrk="1" hangingPunct="1">
              <a:buFont typeface="Lucida Grande"/>
              <a:buNone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	&lt;win-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sc:enabled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datatype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="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boolean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"&gt;false&lt;/win-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sc:enabled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&gt;</a:t>
            </a:r>
          </a:p>
          <a:p>
            <a:pPr eaLnBrk="1" hangingPunct="1">
              <a:buFont typeface="Lucida Grande"/>
              <a:buNone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	&lt;win-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sc:date_modified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datatype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="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"&gt;130108518370000000&lt;/win-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sc:date_modified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&gt;</a:t>
            </a:r>
          </a:p>
          <a:p>
            <a:pPr eaLnBrk="1" hangingPunct="1">
              <a:buFont typeface="Lucida Grande"/>
              <a:buNone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	&lt;win-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sc:filepath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&gt;C:\Users\test\ntuser.dat&lt;/win-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sc:filepath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&gt;</a:t>
            </a:r>
          </a:p>
          <a:p>
            <a:pPr eaLnBrk="1" hangingPunct="1">
              <a:buFont typeface="Lucida Grande"/>
              <a:buNone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	&lt;win-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sc:last_write_time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datatype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="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"&gt;130108517250000000&lt;/win-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sc:last_write_time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&gt;</a:t>
            </a:r>
          </a:p>
          <a:p>
            <a:pPr eaLnBrk="1" hangingPunct="1">
              <a:buFont typeface="Lucida Grande"/>
              <a:buNone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	&lt;win-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sc:type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&gt;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reg_sz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&lt;/win-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sc:type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&gt;</a:t>
            </a:r>
          </a:p>
          <a:p>
            <a:pPr eaLnBrk="1" hangingPunct="1">
              <a:buFont typeface="Lucida Grande"/>
              <a:buNone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	&lt;win-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sc:value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&gt;1&lt;/win-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sc:value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&gt;</a:t>
            </a:r>
          </a:p>
          <a:p>
            <a:pPr eaLnBrk="1" hangingPunct="1">
              <a:buFont typeface="Lucida Grande"/>
              <a:buNone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&lt;/win-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sc:ntuser_item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&gt;</a:t>
            </a:r>
          </a:p>
          <a:p>
            <a:pPr eaLnBrk="1" hangingPunct="1">
              <a:buFont typeface="Lucida Grande"/>
              <a:buNone/>
            </a:pPr>
            <a:endParaRPr lang="en-US" sz="1800" dirty="0" smtClean="0">
              <a:latin typeface="Courier New" pitchFamily="49" charset="0"/>
              <a:cs typeface="Courier New" pitchFamily="49" charset="0"/>
            </a:endParaRPr>
          </a:p>
          <a:p>
            <a:pPr eaLnBrk="1" hangingPunct="1">
              <a:buFont typeface="Lucida Grande"/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mtClean="0"/>
              <a:t>Sample Results (domain profile)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sz="half" idx="4294967295"/>
          </p:nvPr>
        </p:nvSpPr>
        <p:spPr>
          <a:xfrm>
            <a:off x="228600" y="1371600"/>
            <a:ext cx="8915400" cy="4724400"/>
          </a:xfrm>
        </p:spPr>
        <p:txBody>
          <a:bodyPr/>
          <a:lstStyle/>
          <a:p>
            <a:pPr eaLnBrk="1" hangingPunct="1">
              <a:buFont typeface="Lucida Grande"/>
              <a:buNone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&lt;win-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sc:ntuser_item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status="exists" id="132"&gt;</a:t>
            </a:r>
          </a:p>
          <a:p>
            <a:pPr eaLnBrk="1" hangingPunct="1">
              <a:buFont typeface="Lucida Grande"/>
              <a:buNone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	&lt;win-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sc:key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&gt;Control Panel\Desktop&lt;/win-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sc:key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&gt;</a:t>
            </a:r>
          </a:p>
          <a:p>
            <a:pPr eaLnBrk="1" hangingPunct="1">
              <a:buFont typeface="Lucida Grande"/>
              <a:buNone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	&lt;win-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sc:name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&gt;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ScreenSaveActive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&lt;/win-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sc:name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&gt;</a:t>
            </a:r>
          </a:p>
          <a:p>
            <a:pPr eaLnBrk="1" hangingPunct="1">
              <a:buFont typeface="Lucida Grande"/>
              <a:buNone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	&lt;win-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sc:sid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&gt;S-1-5-21-000000-2876268332-3909402350-00000&lt;/win-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sc:sid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&gt;</a:t>
            </a:r>
          </a:p>
          <a:p>
            <a:pPr eaLnBrk="1" hangingPunct="1">
              <a:buFont typeface="Lucida Grande"/>
              <a:buNone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	&lt;win-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sc:username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&gt;TESTDOMAIN\test&lt;/win-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sc:username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&gt;</a:t>
            </a:r>
          </a:p>
          <a:p>
            <a:pPr eaLnBrk="1" hangingPunct="1">
              <a:buFont typeface="Lucida Grande"/>
              <a:buNone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	&lt;win-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sc:account_type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&gt;domain&lt;/win-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sc:account_type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&gt;</a:t>
            </a:r>
          </a:p>
          <a:p>
            <a:pPr eaLnBrk="1" hangingPunct="1">
              <a:buFont typeface="Lucida Grande"/>
              <a:buNone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	&lt;win-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sc:logged_on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datatype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="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boolean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"&gt;true&lt;/win-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sc:logged_on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&gt;</a:t>
            </a:r>
          </a:p>
          <a:p>
            <a:pPr eaLnBrk="1" hangingPunct="1">
              <a:buFont typeface="Lucida Grande"/>
              <a:buNone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	&lt;win-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sc:enabled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datatype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="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boolean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"&gt;true&lt;/win-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sc:enabled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&gt;</a:t>
            </a:r>
          </a:p>
          <a:p>
            <a:pPr eaLnBrk="1" hangingPunct="1">
              <a:buFont typeface="Lucida Grande"/>
              <a:buNone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	&lt;win-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sc:date_modified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datatype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="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"&gt;130175220610000000&lt;/win-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sc:date_modified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&gt;</a:t>
            </a:r>
          </a:p>
          <a:p>
            <a:pPr eaLnBrk="1" hangingPunct="1">
              <a:buFont typeface="Lucida Grande"/>
              <a:buNone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	&lt;win-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sc:filepath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&gt;C:\Users\test.TESTDOMAIN\ntuser.dat&lt;/win-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sc:filepath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&gt;</a:t>
            </a:r>
          </a:p>
          <a:p>
            <a:pPr eaLnBrk="1" hangingPunct="1">
              <a:buFont typeface="Lucida Grande"/>
              <a:buNone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	&lt;win-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sc:last_write_time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datatype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="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"&gt;130174997680000000&lt;/win-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sc:last_write_time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&gt;</a:t>
            </a:r>
          </a:p>
          <a:p>
            <a:pPr eaLnBrk="1" hangingPunct="1">
              <a:buFont typeface="Lucida Grande"/>
              <a:buNone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	&lt;win-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sc:type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&gt;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reg_sz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&lt;/win-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sc:type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&gt;</a:t>
            </a:r>
          </a:p>
          <a:p>
            <a:pPr eaLnBrk="1" hangingPunct="1">
              <a:buFont typeface="Lucida Grande"/>
              <a:buNone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	&lt;win-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sc:value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&gt;1&lt;/win-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sc:value</a:t>
            </a: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&gt;</a:t>
            </a:r>
          </a:p>
          <a:p>
            <a:pPr eaLnBrk="1" hangingPunct="1">
              <a:buFont typeface="Lucida Grande"/>
              <a:buNone/>
            </a:pP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&lt;/win-</a:t>
            </a:r>
            <a:r>
              <a:rPr lang="en-US" sz="1800" b="1" dirty="0" err="1" smtClean="0">
                <a:latin typeface="Courier New" pitchFamily="49" charset="0"/>
                <a:cs typeface="Courier New" pitchFamily="49" charset="0"/>
              </a:rPr>
              <a:t>sc:ntuser_item</a:t>
            </a: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&gt;</a:t>
            </a:r>
          </a:p>
          <a:p>
            <a:pPr eaLnBrk="1" hangingPunct="1">
              <a:buFont typeface="Lucida Grande"/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mtClean="0"/>
              <a:t>Challenges with date_modified attribute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sz="half" idx="4294967295"/>
          </p:nvPr>
        </p:nvSpPr>
        <p:spPr>
          <a:xfrm>
            <a:off x="457200" y="1371600"/>
            <a:ext cx="8077200" cy="4724400"/>
          </a:xfrm>
        </p:spPr>
        <p:txBody>
          <a:bodyPr/>
          <a:lstStyle/>
          <a:p>
            <a:pPr eaLnBrk="1" hangingPunct="1"/>
            <a:r>
              <a:rPr lang="en-US" dirty="0" smtClean="0"/>
              <a:t>Used </a:t>
            </a:r>
            <a:r>
              <a:rPr lang="en-US" dirty="0" err="1" smtClean="0"/>
              <a:t>date_modified</a:t>
            </a:r>
            <a:r>
              <a:rPr lang="en-US" dirty="0" smtClean="0"/>
              <a:t> to be consistent with OVAL</a:t>
            </a:r>
          </a:p>
          <a:p>
            <a:pPr eaLnBrk="1" hangingPunct="1"/>
            <a:r>
              <a:rPr lang="en-US" dirty="0" smtClean="0"/>
              <a:t>Primary use case being to test or filter users based on the age of each users </a:t>
            </a:r>
            <a:r>
              <a:rPr lang="en-US" dirty="0" smtClean="0"/>
              <a:t>NTUSER.dat </a:t>
            </a:r>
            <a:r>
              <a:rPr lang="en-US" dirty="0" smtClean="0"/>
              <a:t>file, which loosely correlates to Last Login on this computer</a:t>
            </a:r>
          </a:p>
          <a:p>
            <a:pPr eaLnBrk="1" hangingPunct="1"/>
            <a:r>
              <a:rPr lang="en-US" dirty="0" smtClean="0"/>
              <a:t>Content was complicated to write</a:t>
            </a:r>
          </a:p>
          <a:p>
            <a:pPr lvl="1" eaLnBrk="1" hangingPunct="1"/>
            <a:r>
              <a:rPr lang="en-US" dirty="0" smtClean="0"/>
              <a:t>Required local variable &amp; </a:t>
            </a:r>
            <a:r>
              <a:rPr lang="en-US" dirty="0" err="1" smtClean="0"/>
              <a:t>time_difference</a:t>
            </a:r>
            <a:r>
              <a:rPr lang="en-US" dirty="0" smtClean="0"/>
              <a:t> with format specification and literal component</a:t>
            </a:r>
          </a:p>
          <a:p>
            <a:pPr eaLnBrk="1" hangingPunct="1"/>
            <a:r>
              <a:rPr lang="en-US" dirty="0" smtClean="0"/>
              <a:t>Results are not intuitive and require calculations </a:t>
            </a:r>
          </a:p>
          <a:p>
            <a:pPr lvl="1" eaLnBrk="1" hangingPunct="1"/>
            <a:r>
              <a:rPr lang="en-US" dirty="0" smtClean="0"/>
              <a:t>&lt;win-</a:t>
            </a:r>
            <a:r>
              <a:rPr lang="en-US" dirty="0" err="1" smtClean="0"/>
              <a:t>sc:date_modified</a:t>
            </a:r>
            <a:r>
              <a:rPr lang="en-US" dirty="0" smtClean="0"/>
              <a:t> </a:t>
            </a:r>
            <a:r>
              <a:rPr lang="en-US" dirty="0" err="1" smtClean="0"/>
              <a:t>datatype</a:t>
            </a:r>
            <a:r>
              <a:rPr lang="en-US" dirty="0" smtClean="0"/>
              <a:t>="</a:t>
            </a:r>
            <a:r>
              <a:rPr lang="en-US" dirty="0" err="1" smtClean="0"/>
              <a:t>int</a:t>
            </a:r>
            <a:r>
              <a:rPr lang="en-US" dirty="0" smtClean="0"/>
              <a:t>"&gt;130108518370000000&lt;/win-</a:t>
            </a:r>
            <a:r>
              <a:rPr lang="en-US" dirty="0" err="1" smtClean="0"/>
              <a:t>sc:date_modified</a:t>
            </a:r>
            <a:r>
              <a:rPr lang="en-US" dirty="0" smtClean="0"/>
              <a:t>&gt;</a:t>
            </a:r>
          </a:p>
          <a:p>
            <a:pPr lvl="1" eaLnBrk="1" hangingPunct="1"/>
            <a:endParaRPr lang="en-US" dirty="0" smtClean="0"/>
          </a:p>
          <a:p>
            <a:pPr lvl="2" eaLnBrk="1" hangingPunct="1">
              <a:buFont typeface="Lucida Grande"/>
              <a:buNone/>
            </a:pPr>
            <a:endParaRPr lang="en-US" sz="20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mtClean="0"/>
              <a:t>Challenges date_modified attribute - cont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sz="half" idx="4294967295"/>
          </p:nvPr>
        </p:nvSpPr>
        <p:spPr>
          <a:xfrm>
            <a:off x="457200" y="1371600"/>
            <a:ext cx="8077200" cy="4724400"/>
          </a:xfrm>
        </p:spPr>
        <p:txBody>
          <a:bodyPr/>
          <a:lstStyle/>
          <a:p>
            <a:pPr eaLnBrk="1" hangingPunct="1"/>
            <a:r>
              <a:rPr lang="en-US" dirty="0" smtClean="0"/>
              <a:t>Should this be replaced with (or added to) with a simple attribute such as “</a:t>
            </a:r>
            <a:r>
              <a:rPr lang="en-US" dirty="0" err="1" smtClean="0"/>
              <a:t>days_since_last_modified</a:t>
            </a:r>
            <a:r>
              <a:rPr lang="en-US" dirty="0" smtClean="0"/>
              <a:t>”?</a:t>
            </a:r>
          </a:p>
          <a:p>
            <a:pPr lvl="1" eaLnBrk="1" hangingPunct="1"/>
            <a:r>
              <a:rPr lang="en-US" dirty="0" smtClean="0">
                <a:solidFill>
                  <a:srgbClr val="002F5F"/>
                </a:solidFill>
              </a:rPr>
              <a:t>Content would be much easier to write &amp; maintain</a:t>
            </a:r>
          </a:p>
          <a:p>
            <a:pPr lvl="1" eaLnBrk="1" hangingPunct="1"/>
            <a:r>
              <a:rPr lang="en-US" dirty="0" smtClean="0">
                <a:solidFill>
                  <a:srgbClr val="002F5F"/>
                </a:solidFill>
              </a:rPr>
              <a:t>Results would be returned in a human readable format</a:t>
            </a:r>
          </a:p>
          <a:p>
            <a:pPr lvl="2" eaLnBrk="1" hangingPunct="1"/>
            <a:r>
              <a:rPr lang="en-US" dirty="0" smtClean="0"/>
              <a:t>&lt;win-sc: </a:t>
            </a:r>
            <a:r>
              <a:rPr lang="en-US" dirty="0" err="1" smtClean="0"/>
              <a:t>days_since_last_modified</a:t>
            </a:r>
            <a:r>
              <a:rPr lang="en-US" dirty="0" smtClean="0"/>
              <a:t> </a:t>
            </a:r>
            <a:r>
              <a:rPr lang="en-US" dirty="0" err="1" smtClean="0"/>
              <a:t>datatype</a:t>
            </a:r>
            <a:r>
              <a:rPr lang="en-US" dirty="0" smtClean="0"/>
              <a:t>="</a:t>
            </a:r>
            <a:r>
              <a:rPr lang="en-US" dirty="0" err="1" smtClean="0"/>
              <a:t>int</a:t>
            </a:r>
            <a:r>
              <a:rPr lang="en-US" dirty="0" smtClean="0"/>
              <a:t>"&gt;90&lt;/win-sc: </a:t>
            </a:r>
            <a:r>
              <a:rPr lang="en-US" dirty="0" err="1" smtClean="0"/>
              <a:t>days_since_last_modified</a:t>
            </a:r>
            <a:r>
              <a:rPr lang="en-US" dirty="0" smtClean="0"/>
              <a:t> &gt;</a:t>
            </a:r>
          </a:p>
          <a:p>
            <a:pPr lvl="2" eaLnBrk="1" hangingPunct="1">
              <a:buFont typeface="Lucida Grande"/>
              <a:buNone/>
            </a:pPr>
            <a:endParaRPr lang="en-US" sz="20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mtClean="0"/>
              <a:t>Decisions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sz="half" idx="4294967295"/>
          </p:nvPr>
        </p:nvSpPr>
        <p:spPr>
          <a:xfrm>
            <a:off x="457200" y="1371600"/>
            <a:ext cx="8077200" cy="4724400"/>
          </a:xfrm>
        </p:spPr>
        <p:txBody>
          <a:bodyPr/>
          <a:lstStyle/>
          <a:p>
            <a:pPr eaLnBrk="1" hangingPunct="1"/>
            <a:r>
              <a:rPr lang="en-US" sz="3200" smtClean="0"/>
              <a:t>Include new ntuser test in OVAL 5.11?</a:t>
            </a:r>
          </a:p>
          <a:p>
            <a:pPr lvl="2">
              <a:buFont typeface="Lucida Grande"/>
              <a:buNone/>
            </a:pPr>
            <a:endParaRPr lang="en-US" smtClean="0"/>
          </a:p>
          <a:p>
            <a:pPr lvl="2" eaLnBrk="1" hangingPunct="1"/>
            <a:endParaRPr lang="en-US" smtClean="0"/>
          </a:p>
          <a:p>
            <a:pPr lvl="1" eaLnBrk="1" hangingPunct="1"/>
            <a:endParaRPr lang="en-US" sz="2800" smtClean="0">
              <a:solidFill>
                <a:srgbClr val="002F5F"/>
              </a:solidFill>
            </a:endParaRPr>
          </a:p>
          <a:p>
            <a:pPr lvl="1" eaLnBrk="1" hangingPunct="1"/>
            <a:endParaRPr lang="en-US" smtClean="0"/>
          </a:p>
          <a:p>
            <a:pPr lvl="2" eaLnBrk="1" hangingPunct="1">
              <a:buFont typeface="Lucida Grande"/>
              <a:buNone/>
            </a:pPr>
            <a:endParaRPr lang="en-US" sz="200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dirty="0" smtClean="0"/>
              <a:t>Centralized Scanning Use Case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sz="half" idx="4294967295"/>
          </p:nvPr>
        </p:nvSpPr>
        <p:spPr>
          <a:xfrm>
            <a:off x="457200" y="1371600"/>
            <a:ext cx="8077200" cy="4724400"/>
          </a:xfrm>
        </p:spPr>
        <p:txBody>
          <a:bodyPr/>
          <a:lstStyle/>
          <a:p>
            <a:pPr eaLnBrk="1" hangingPunct="1"/>
            <a:r>
              <a:rPr lang="en-US" dirty="0" smtClean="0"/>
              <a:t>Scanning centralized repository of roaming profiles </a:t>
            </a:r>
          </a:p>
          <a:p>
            <a:pPr lvl="1" eaLnBrk="1" hangingPunct="1"/>
            <a:r>
              <a:rPr lang="en-US" dirty="0" smtClean="0"/>
              <a:t>Note:  Not currently in scope for OVAL 5.11 proposal</a:t>
            </a:r>
          </a:p>
          <a:p>
            <a:pPr lvl="1" eaLnBrk="1" hangingPunct="1"/>
            <a:r>
              <a:rPr lang="en-US" dirty="0" smtClean="0"/>
              <a:t>Is this a desired function for post 5.11?</a:t>
            </a:r>
          </a:p>
          <a:p>
            <a:pPr lvl="1" eaLnBrk="1" hangingPunct="1">
              <a:buFont typeface="Wingdings" pitchFamily="2" charset="2"/>
              <a:buNone/>
            </a:pPr>
            <a:endParaRPr lang="en-US" dirty="0" smtClean="0"/>
          </a:p>
          <a:p>
            <a:pPr lvl="1" eaLnBrk="1" hangingPunct="1"/>
            <a:r>
              <a:rPr lang="en-US" dirty="0" smtClean="0"/>
              <a:t>Application needs to run as System to access roaming profile directories</a:t>
            </a:r>
          </a:p>
          <a:p>
            <a:pPr lvl="1" eaLnBrk="1" hangingPunct="1"/>
            <a:endParaRPr lang="en-US" dirty="0" smtClean="0"/>
          </a:p>
          <a:p>
            <a:pPr lvl="1" eaLnBrk="1" hangingPunct="1"/>
            <a:r>
              <a:rPr lang="en-US" dirty="0" smtClean="0"/>
              <a:t>Difficult to specify location of profiles</a:t>
            </a:r>
          </a:p>
          <a:p>
            <a:pPr lvl="2" eaLnBrk="1" hangingPunct="1"/>
            <a:r>
              <a:rPr lang="en-US" dirty="0" smtClean="0"/>
              <a:t>Edit path in content on a per computer basis</a:t>
            </a:r>
          </a:p>
          <a:p>
            <a:pPr lvl="2" eaLnBrk="1" hangingPunct="1"/>
            <a:r>
              <a:rPr lang="en-US" dirty="0" smtClean="0"/>
              <a:t>or specified in SCAP applications on per computer basis</a:t>
            </a:r>
          </a:p>
          <a:p>
            <a:pPr lvl="1" eaLnBrk="1" hangingPunct="1"/>
            <a:endParaRPr lang="en-US" dirty="0" smtClean="0"/>
          </a:p>
          <a:p>
            <a:pPr lvl="1" eaLnBrk="1" hangingPunct="1"/>
            <a:r>
              <a:rPr lang="en-US" dirty="0" smtClean="0"/>
              <a:t>Issues with content applicability via CPE-OVAL tests</a:t>
            </a:r>
          </a:p>
          <a:p>
            <a:pPr lvl="2" eaLnBrk="1" hangingPunct="1">
              <a:buFont typeface="Lucida Grande"/>
              <a:buNone/>
            </a:pPr>
            <a:endParaRPr lang="en-US" dirty="0" smtClean="0"/>
          </a:p>
          <a:p>
            <a:pPr lvl="2" eaLnBrk="1" hangingPunct="1"/>
            <a:endParaRPr lang="en-US" dirty="0" smtClean="0"/>
          </a:p>
          <a:p>
            <a:pPr lvl="1" eaLnBrk="1" hangingPunct="1"/>
            <a:endParaRPr lang="en-US" sz="2800" dirty="0" smtClean="0">
              <a:solidFill>
                <a:srgbClr val="002F5F"/>
              </a:solidFill>
            </a:endParaRPr>
          </a:p>
          <a:p>
            <a:pPr lvl="1" eaLnBrk="1" hangingPunct="1"/>
            <a:endParaRPr lang="en-US" dirty="0" smtClean="0"/>
          </a:p>
          <a:p>
            <a:pPr lvl="2" eaLnBrk="1" hangingPunct="1">
              <a:buFont typeface="Lucida Grande"/>
              <a:buNone/>
            </a:pPr>
            <a:endParaRPr lang="en-US" sz="20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mtClean="0"/>
              <a:t>Thanks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sz="half" idx="4294967295"/>
          </p:nvPr>
        </p:nvSpPr>
        <p:spPr>
          <a:xfrm>
            <a:off x="457200" y="1371600"/>
            <a:ext cx="8077200" cy="4724400"/>
          </a:xfrm>
        </p:spPr>
        <p:txBody>
          <a:bodyPr/>
          <a:lstStyle/>
          <a:p>
            <a:pPr eaLnBrk="1" hangingPunct="1"/>
            <a:r>
              <a:rPr lang="en-US" smtClean="0"/>
              <a:t>Special Thanks</a:t>
            </a:r>
          </a:p>
          <a:p>
            <a:pPr lvl="1" eaLnBrk="1" hangingPunct="1"/>
            <a:r>
              <a:rPr lang="en-US" smtClean="0"/>
              <a:t>National Security Agency</a:t>
            </a:r>
          </a:p>
          <a:p>
            <a:pPr lvl="2" eaLnBrk="1" hangingPunct="1"/>
            <a:r>
              <a:rPr lang="en-US" smtClean="0"/>
              <a:t>Edward Wienholt</a:t>
            </a:r>
          </a:p>
          <a:p>
            <a:pPr lvl="2" eaLnBrk="1" hangingPunct="1"/>
            <a:r>
              <a:rPr lang="en-US" smtClean="0"/>
              <a:t>Jim Ronayne</a:t>
            </a:r>
          </a:p>
          <a:p>
            <a:pPr lvl="2" eaLnBrk="1" hangingPunct="1"/>
            <a:r>
              <a:rPr lang="en-US" smtClean="0"/>
              <a:t>Tom Wesley</a:t>
            </a:r>
          </a:p>
          <a:p>
            <a:pPr lvl="2" eaLnBrk="1" hangingPunct="1"/>
            <a:endParaRPr lang="en-US" smtClean="0"/>
          </a:p>
          <a:p>
            <a:pPr eaLnBrk="1" hangingPunct="1"/>
            <a:r>
              <a:rPr lang="en-US" smtClean="0"/>
              <a:t>Links</a:t>
            </a:r>
          </a:p>
          <a:p>
            <a:pPr lvl="1" eaLnBrk="1" hangingPunct="1">
              <a:buSzPct val="91000"/>
            </a:pPr>
            <a:r>
              <a:rPr lang="en-US" sz="1800" smtClean="0">
                <a:hlinkClick r:id="rId3"/>
              </a:rPr>
              <a:t>https://github.com/OVALProject/Sandbox/blob/master/x-win-ntuser.xsd</a:t>
            </a:r>
            <a:endParaRPr lang="en-US" sz="1800" smtClean="0"/>
          </a:p>
          <a:p>
            <a:pPr lvl="1" eaLnBrk="1" hangingPunct="1">
              <a:buSzPct val="91000"/>
            </a:pPr>
            <a:r>
              <a:rPr lang="en-US" sz="1800" smtClean="0">
                <a:hlinkClick r:id="rId4"/>
              </a:rPr>
              <a:t>https://github.com/OVALProject/Sandbox/tree/master/resources/x-win-ntuser</a:t>
            </a:r>
            <a:endParaRPr lang="en-US" sz="1800" smtClean="0"/>
          </a:p>
          <a:p>
            <a:pPr lvl="1" eaLnBrk="1" hangingPunct="1"/>
            <a:r>
              <a:rPr lang="en-US" sz="1800" smtClean="0">
                <a:hlinkClick r:id="rId5"/>
              </a:rPr>
              <a:t>http://www.public.navy.mil/spawar/Atlantic/ProductsServices/Pages/SCAP.aspx</a:t>
            </a:r>
            <a:endParaRPr lang="en-US" sz="1800" smtClean="0"/>
          </a:p>
          <a:p>
            <a:pPr lvl="2" eaLnBrk="1" hangingPunct="1">
              <a:buFont typeface="Lucida Grande"/>
              <a:buNone/>
            </a:pPr>
            <a:endParaRPr lang="en-US" smtClean="0"/>
          </a:p>
          <a:p>
            <a:pPr lvl="2" eaLnBrk="1" hangingPunct="1"/>
            <a:endParaRPr lang="en-US" smtClean="0"/>
          </a:p>
          <a:p>
            <a:pPr lvl="1" eaLnBrk="1" hangingPunct="1"/>
            <a:endParaRPr lang="en-US" sz="2800" smtClean="0">
              <a:solidFill>
                <a:srgbClr val="002F5F"/>
              </a:solidFill>
            </a:endParaRPr>
          </a:p>
          <a:p>
            <a:pPr lvl="1" eaLnBrk="1" hangingPunct="1"/>
            <a:endParaRPr lang="en-US" smtClean="0"/>
          </a:p>
          <a:p>
            <a:pPr lvl="2" eaLnBrk="1" hangingPunct="1">
              <a:buFont typeface="Lucida Grande"/>
              <a:buNone/>
            </a:pPr>
            <a:endParaRPr lang="en-US" sz="2000" smtClean="0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219200" y="228600"/>
            <a:ext cx="7467600" cy="868363"/>
          </a:xfrm>
        </p:spPr>
        <p:txBody>
          <a:bodyPr anchor="ctr"/>
          <a:lstStyle/>
          <a:p>
            <a:pPr eaLnBrk="1" hangingPunct="1"/>
            <a:r>
              <a:rPr lang="en-US" smtClean="0"/>
              <a:t>Topics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Background</a:t>
            </a:r>
          </a:p>
          <a:p>
            <a:pPr eaLnBrk="1" hangingPunct="1"/>
            <a:r>
              <a:rPr lang="en-US" smtClean="0"/>
              <a:t>Goals</a:t>
            </a:r>
          </a:p>
          <a:p>
            <a:pPr eaLnBrk="1" hangingPunct="1"/>
            <a:r>
              <a:rPr lang="en-US" smtClean="0"/>
              <a:t>Progress So Far</a:t>
            </a:r>
          </a:p>
          <a:p>
            <a:pPr eaLnBrk="1" hangingPunct="1"/>
            <a:r>
              <a:rPr lang="en-US" smtClean="0"/>
              <a:t>Proposal</a:t>
            </a:r>
          </a:p>
          <a:p>
            <a:pPr eaLnBrk="1" hangingPunct="1"/>
            <a:r>
              <a:rPr lang="en-US" smtClean="0"/>
              <a:t>Example Content &amp; Results</a:t>
            </a:r>
          </a:p>
          <a:p>
            <a:pPr eaLnBrk="1" hangingPunct="1"/>
            <a:r>
              <a:rPr lang="en-US" smtClean="0"/>
              <a:t>Challenges</a:t>
            </a:r>
          </a:p>
          <a:p>
            <a:pPr eaLnBrk="1" hangingPunct="1"/>
            <a:r>
              <a:rPr lang="en-US" smtClean="0"/>
              <a:t>Discussion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mtClean="0"/>
              <a:t>Background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sz="half" idx="4294967295"/>
          </p:nvPr>
        </p:nvSpPr>
        <p:spPr>
          <a:xfrm>
            <a:off x="457200" y="1371600"/>
            <a:ext cx="8077200" cy="4724400"/>
          </a:xfrm>
        </p:spPr>
        <p:txBody>
          <a:bodyPr/>
          <a:lstStyle/>
          <a:p>
            <a:pPr eaLnBrk="1" hangingPunct="1"/>
            <a:r>
              <a:rPr lang="en-US" dirty="0" smtClean="0"/>
              <a:t>An automation gap exists in OVAL for checking Windows User Configuration settings</a:t>
            </a:r>
          </a:p>
          <a:p>
            <a:pPr lvl="1" eaLnBrk="1" hangingPunct="1"/>
            <a:r>
              <a:rPr lang="en-US" dirty="0" smtClean="0"/>
              <a:t>Any registry key in hive HKCU</a:t>
            </a:r>
          </a:p>
          <a:p>
            <a:pPr lvl="2" eaLnBrk="1" hangingPunct="1"/>
            <a:r>
              <a:rPr lang="en-US" dirty="0" smtClean="0"/>
              <a:t>Any GPO setting in “User Configuration” </a:t>
            </a:r>
          </a:p>
          <a:p>
            <a:pPr lvl="3" eaLnBrk="1" hangingPunct="1"/>
            <a:r>
              <a:rPr lang="en-US" dirty="0" smtClean="0"/>
              <a:t>Microsoft Office</a:t>
            </a:r>
          </a:p>
          <a:p>
            <a:pPr lvl="3" eaLnBrk="1" hangingPunct="1"/>
            <a:r>
              <a:rPr lang="en-US" dirty="0" smtClean="0"/>
              <a:t>Internet Explorer</a:t>
            </a:r>
          </a:p>
          <a:p>
            <a:pPr lvl="3" eaLnBrk="1" hangingPunct="1"/>
            <a:r>
              <a:rPr lang="en-US" dirty="0" smtClean="0"/>
              <a:t>User Profile settings</a:t>
            </a:r>
          </a:p>
          <a:p>
            <a:pPr lvl="1" eaLnBrk="1" hangingPunct="1"/>
            <a:endParaRPr lang="en-US" dirty="0" smtClean="0"/>
          </a:p>
          <a:p>
            <a:pPr eaLnBrk="1" hangingPunct="1"/>
            <a:r>
              <a:rPr lang="en-US" dirty="0" smtClean="0"/>
              <a:t>Different results in different tools</a:t>
            </a:r>
          </a:p>
          <a:p>
            <a:pPr lvl="1" eaLnBrk="1" hangingPunct="1"/>
            <a:r>
              <a:rPr lang="en-US" dirty="0" smtClean="0"/>
              <a:t>Some ignore any HKCU registry keys</a:t>
            </a:r>
          </a:p>
          <a:p>
            <a:pPr lvl="1" eaLnBrk="1" hangingPunct="1"/>
            <a:r>
              <a:rPr lang="en-US" dirty="0" smtClean="0"/>
              <a:t>Some process just the locally logged on user</a:t>
            </a:r>
          </a:p>
          <a:p>
            <a:pPr lvl="1" eaLnBrk="1" hangingPunct="1"/>
            <a:r>
              <a:rPr lang="en-US" dirty="0" smtClean="0"/>
              <a:t>Some process all user profiles</a:t>
            </a:r>
          </a:p>
          <a:p>
            <a:pPr eaLnBrk="1" hangingPunct="1"/>
            <a:endParaRPr lang="en-US" dirty="0" smtClean="0"/>
          </a:p>
          <a:p>
            <a:pPr lvl="2" eaLnBrk="1" hangingPunct="1">
              <a:buFont typeface="Lucida Grande"/>
              <a:buNone/>
            </a:pPr>
            <a:endParaRPr lang="en-US" dirty="0" smtClean="0"/>
          </a:p>
          <a:p>
            <a:pPr lvl="2" eaLnBrk="1" hangingPunct="1"/>
            <a:endParaRPr lang="en-US" dirty="0" smtClean="0"/>
          </a:p>
          <a:p>
            <a:pPr lvl="1" eaLnBrk="1" hangingPunct="1"/>
            <a:endParaRPr lang="en-US" sz="2800" dirty="0" smtClean="0">
              <a:solidFill>
                <a:srgbClr val="002F5F"/>
              </a:solidFill>
            </a:endParaRPr>
          </a:p>
          <a:p>
            <a:pPr lvl="1" eaLnBrk="1" hangingPunct="1"/>
            <a:endParaRPr lang="en-US" dirty="0" smtClean="0"/>
          </a:p>
          <a:p>
            <a:pPr lvl="2" eaLnBrk="1" hangingPunct="1">
              <a:buFont typeface="Lucida Grande"/>
              <a:buNone/>
            </a:pPr>
            <a:endParaRPr lang="en-US" sz="20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mtClean="0"/>
              <a:t>Background – cont.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sz="half" idx="4294967295"/>
          </p:nvPr>
        </p:nvSpPr>
        <p:spPr>
          <a:xfrm>
            <a:off x="457200" y="1371600"/>
            <a:ext cx="8077200" cy="4724400"/>
          </a:xfrm>
        </p:spPr>
        <p:txBody>
          <a:bodyPr/>
          <a:lstStyle/>
          <a:p>
            <a:pPr eaLnBrk="1" hangingPunct="1"/>
            <a:r>
              <a:rPr lang="en-US" dirty="0" smtClean="0"/>
              <a:t>Our Existing Method</a:t>
            </a:r>
          </a:p>
          <a:p>
            <a:pPr lvl="1" eaLnBrk="1" hangingPunct="1"/>
            <a:r>
              <a:rPr lang="en-US" dirty="0" smtClean="0"/>
              <a:t>Expand current OVAL Registry test for HKCU to mean all user profiles on the computer</a:t>
            </a:r>
          </a:p>
          <a:p>
            <a:pPr lvl="1" eaLnBrk="1" hangingPunct="1"/>
            <a:r>
              <a:rPr lang="en-US" dirty="0" smtClean="0"/>
              <a:t>Read both the logged in user(s) data via </a:t>
            </a:r>
            <a:r>
              <a:rPr lang="en-US" dirty="0" smtClean="0"/>
              <a:t>HKU\&lt;</a:t>
            </a:r>
            <a:r>
              <a:rPr lang="en-US" dirty="0" smtClean="0"/>
              <a:t>SID&gt; and all other previously logged on users via their NTUSER.dat file</a:t>
            </a:r>
          </a:p>
          <a:p>
            <a:pPr lvl="1" eaLnBrk="1" hangingPunct="1"/>
            <a:r>
              <a:rPr lang="en-US" dirty="0" smtClean="0"/>
              <a:t>Implemented in the SCAP Compliance Checker (SCC) 1.1 in 2009, and all subsequent versions</a:t>
            </a:r>
          </a:p>
          <a:p>
            <a:pPr lvl="1" eaLnBrk="1" hangingPunct="1"/>
            <a:endParaRPr lang="en-US" dirty="0" smtClean="0"/>
          </a:p>
          <a:p>
            <a:pPr eaLnBrk="1" hangingPunct="1"/>
            <a:r>
              <a:rPr lang="en-US" dirty="0" smtClean="0"/>
              <a:t>Presented concept at SCAP Developer Days 2012</a:t>
            </a:r>
          </a:p>
          <a:p>
            <a:pPr lvl="1" eaLnBrk="1" hangingPunct="1"/>
            <a:r>
              <a:rPr lang="en-US" dirty="0" smtClean="0"/>
              <a:t>General consensus was positive</a:t>
            </a:r>
          </a:p>
          <a:p>
            <a:pPr lvl="1" eaLnBrk="1" hangingPunct="1"/>
            <a:r>
              <a:rPr lang="en-US" dirty="0" smtClean="0"/>
              <a:t>Direction was to proceed with a new OVAL test</a:t>
            </a:r>
          </a:p>
          <a:p>
            <a:pPr eaLnBrk="1" hangingPunct="1"/>
            <a:endParaRPr lang="en-US" dirty="0" smtClean="0"/>
          </a:p>
          <a:p>
            <a:pPr lvl="2" eaLnBrk="1" hangingPunct="1">
              <a:buFont typeface="Lucida Grande"/>
              <a:buNone/>
            </a:pPr>
            <a:endParaRPr lang="en-US" dirty="0" smtClean="0"/>
          </a:p>
          <a:p>
            <a:pPr lvl="2" eaLnBrk="1" hangingPunct="1"/>
            <a:endParaRPr lang="en-US" dirty="0" smtClean="0"/>
          </a:p>
          <a:p>
            <a:pPr lvl="1" eaLnBrk="1" hangingPunct="1"/>
            <a:endParaRPr lang="en-US" sz="2800" dirty="0" smtClean="0">
              <a:solidFill>
                <a:srgbClr val="002F5F"/>
              </a:solidFill>
            </a:endParaRPr>
          </a:p>
          <a:p>
            <a:pPr lvl="1" eaLnBrk="1" hangingPunct="1"/>
            <a:endParaRPr lang="en-US" dirty="0" smtClean="0"/>
          </a:p>
          <a:p>
            <a:pPr lvl="2" eaLnBrk="1" hangingPunct="1">
              <a:buFont typeface="Lucida Grande"/>
              <a:buNone/>
            </a:pPr>
            <a:endParaRPr lang="en-US" sz="20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mtClean="0"/>
              <a:t>2013 Research Goals 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sz="half" idx="4294967295"/>
          </p:nvPr>
        </p:nvSpPr>
        <p:spPr>
          <a:xfrm>
            <a:off x="457200" y="1371600"/>
            <a:ext cx="8077200" cy="4724400"/>
          </a:xfrm>
        </p:spPr>
        <p:txBody>
          <a:bodyPr/>
          <a:lstStyle/>
          <a:p>
            <a:pPr eaLnBrk="1" hangingPunct="1"/>
            <a:r>
              <a:rPr lang="en-US" smtClean="0"/>
              <a:t>Create ntuser schema </a:t>
            </a:r>
          </a:p>
          <a:p>
            <a:pPr eaLnBrk="1" hangingPunct="1"/>
            <a:r>
              <a:rPr lang="en-US" smtClean="0"/>
              <a:t>Create ntuser specifications document</a:t>
            </a:r>
          </a:p>
          <a:p>
            <a:pPr eaLnBrk="1" hangingPunct="1"/>
            <a:r>
              <a:rPr lang="en-US" smtClean="0"/>
              <a:t>Create ntuser test content </a:t>
            </a:r>
          </a:p>
          <a:p>
            <a:pPr eaLnBrk="1" hangingPunct="1"/>
            <a:r>
              <a:rPr lang="en-US" smtClean="0"/>
              <a:t>Create reference implementation</a:t>
            </a:r>
          </a:p>
          <a:p>
            <a:pPr eaLnBrk="1" hangingPunct="1"/>
            <a:r>
              <a:rPr lang="en-US" smtClean="0"/>
              <a:t>Research ability to scan a centralized repository of roaming profiles</a:t>
            </a:r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lvl="2" eaLnBrk="1" hangingPunct="1">
              <a:buFont typeface="Lucida Grande"/>
              <a:buNone/>
            </a:pPr>
            <a:endParaRPr lang="en-US" smtClean="0"/>
          </a:p>
          <a:p>
            <a:pPr lvl="2" eaLnBrk="1" hangingPunct="1"/>
            <a:endParaRPr lang="en-US" smtClean="0"/>
          </a:p>
          <a:p>
            <a:pPr lvl="1" eaLnBrk="1" hangingPunct="1"/>
            <a:endParaRPr lang="en-US" sz="2800" smtClean="0">
              <a:solidFill>
                <a:srgbClr val="002F5F"/>
              </a:solidFill>
            </a:endParaRPr>
          </a:p>
          <a:p>
            <a:pPr lvl="1" eaLnBrk="1" hangingPunct="1"/>
            <a:endParaRPr lang="en-US" smtClean="0"/>
          </a:p>
          <a:p>
            <a:pPr lvl="2" eaLnBrk="1" hangingPunct="1">
              <a:buFont typeface="Lucida Grande"/>
              <a:buNone/>
            </a:pPr>
            <a:endParaRPr lang="en-US" sz="200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mtClean="0"/>
              <a:t>Proposal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sz="half" idx="4294967295"/>
          </p:nvPr>
        </p:nvSpPr>
        <p:spPr>
          <a:xfrm>
            <a:off x="457200" y="1371600"/>
            <a:ext cx="8077200" cy="4724400"/>
          </a:xfrm>
        </p:spPr>
        <p:txBody>
          <a:bodyPr/>
          <a:lstStyle/>
          <a:p>
            <a:pPr eaLnBrk="1" hangingPunct="1"/>
            <a:r>
              <a:rPr lang="en-US" smtClean="0"/>
              <a:t>Add ntuser test, object and state</a:t>
            </a:r>
          </a:p>
          <a:p>
            <a:pPr lvl="1" eaLnBrk="1" hangingPunct="1"/>
            <a:r>
              <a:rPr lang="en-US" smtClean="0"/>
              <a:t>Replace usage of HKCU registry key tests</a:t>
            </a:r>
          </a:p>
          <a:p>
            <a:pPr lvl="1" eaLnBrk="1" hangingPunct="1"/>
            <a:r>
              <a:rPr lang="en-US" smtClean="0"/>
              <a:t>Scan currently logged in user and all user profiles found on the target computer</a:t>
            </a:r>
          </a:p>
          <a:p>
            <a:pPr lvl="2" eaLnBrk="1" hangingPunct="1">
              <a:buFont typeface="Lucida Grande"/>
              <a:buNone/>
            </a:pPr>
            <a:endParaRPr lang="en-US" smtClean="0"/>
          </a:p>
          <a:p>
            <a:pPr lvl="2" eaLnBrk="1" hangingPunct="1"/>
            <a:endParaRPr lang="en-US" smtClean="0"/>
          </a:p>
          <a:p>
            <a:pPr lvl="1" eaLnBrk="1" hangingPunct="1"/>
            <a:endParaRPr lang="en-US" sz="2800" smtClean="0">
              <a:solidFill>
                <a:srgbClr val="002F5F"/>
              </a:solidFill>
            </a:endParaRPr>
          </a:p>
          <a:p>
            <a:pPr lvl="1" eaLnBrk="1" hangingPunct="1"/>
            <a:endParaRPr lang="en-US" smtClean="0"/>
          </a:p>
          <a:p>
            <a:pPr lvl="2" eaLnBrk="1" hangingPunct="1">
              <a:buFont typeface="Lucida Grande"/>
              <a:buNone/>
            </a:pPr>
            <a:endParaRPr lang="en-US" sz="200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mtClean="0"/>
              <a:t>Progress so far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sz="half" idx="4294967295"/>
          </p:nvPr>
        </p:nvSpPr>
        <p:spPr>
          <a:xfrm>
            <a:off x="457200" y="1371600"/>
            <a:ext cx="8229600" cy="4724400"/>
          </a:xfrm>
        </p:spPr>
        <p:txBody>
          <a:bodyPr/>
          <a:lstStyle/>
          <a:p>
            <a:pPr marL="400050" lvl="1" indent="-400050" eaLnBrk="1" hangingPunct="1">
              <a:lnSpc>
                <a:spcPct val="90000"/>
              </a:lnSpc>
              <a:spcBef>
                <a:spcPts val="600"/>
              </a:spcBef>
              <a:buClrTx/>
              <a:buSzPct val="91000"/>
              <a:buFont typeface="Lucida Grande" pitchFamily="-106" charset="0"/>
              <a:buChar char="▼"/>
              <a:defRPr/>
            </a:pPr>
            <a:r>
              <a:rPr lang="en-US" sz="2800" dirty="0" smtClean="0">
                <a:solidFill>
                  <a:srgbClr val="002F5F"/>
                </a:solidFill>
                <a:cs typeface="+mn-cs"/>
              </a:rPr>
              <a:t>Submitted to OVAL Forum and </a:t>
            </a:r>
            <a:r>
              <a:rPr lang="en-US" sz="2800" dirty="0" smtClean="0">
                <a:solidFill>
                  <a:srgbClr val="002F5F"/>
                </a:solidFill>
                <a:cs typeface="+mn-cs"/>
              </a:rPr>
              <a:t>OVAL </a:t>
            </a:r>
            <a:r>
              <a:rPr lang="en-US" sz="2800" dirty="0" smtClean="0">
                <a:solidFill>
                  <a:srgbClr val="002F5F"/>
                </a:solidFill>
                <a:cs typeface="+mn-cs"/>
              </a:rPr>
              <a:t>Sandbox in April 2013</a:t>
            </a:r>
          </a:p>
          <a:p>
            <a:pPr lvl="1" eaLnBrk="1" hangingPunct="1">
              <a:defRPr/>
            </a:pPr>
            <a:r>
              <a:rPr lang="en-US" dirty="0" smtClean="0"/>
              <a:t>Created </a:t>
            </a:r>
            <a:r>
              <a:rPr lang="en-US" dirty="0" err="1" smtClean="0"/>
              <a:t>ntuser</a:t>
            </a:r>
            <a:r>
              <a:rPr lang="en-US" dirty="0" smtClean="0"/>
              <a:t> schema </a:t>
            </a:r>
          </a:p>
          <a:p>
            <a:pPr lvl="1" eaLnBrk="1" hangingPunct="1">
              <a:defRPr/>
            </a:pPr>
            <a:r>
              <a:rPr lang="en-US" dirty="0" smtClean="0"/>
              <a:t>Created </a:t>
            </a:r>
            <a:r>
              <a:rPr lang="en-US" dirty="0" err="1" smtClean="0"/>
              <a:t>ntuser</a:t>
            </a:r>
            <a:r>
              <a:rPr lang="en-US" dirty="0" smtClean="0"/>
              <a:t> specifications document</a:t>
            </a:r>
          </a:p>
          <a:p>
            <a:pPr lvl="1" eaLnBrk="1" hangingPunct="1">
              <a:defRPr/>
            </a:pPr>
            <a:r>
              <a:rPr lang="en-US" dirty="0" smtClean="0"/>
              <a:t>Created </a:t>
            </a:r>
            <a:r>
              <a:rPr lang="en-US" dirty="0" err="1" smtClean="0"/>
              <a:t>ntuser</a:t>
            </a:r>
            <a:r>
              <a:rPr lang="en-US" dirty="0" smtClean="0"/>
              <a:t> test content </a:t>
            </a:r>
          </a:p>
          <a:p>
            <a:pPr lvl="1" eaLnBrk="1" hangingPunct="1">
              <a:defRPr/>
            </a:pPr>
            <a:endParaRPr lang="en-US" dirty="0" smtClean="0"/>
          </a:p>
          <a:p>
            <a:pPr eaLnBrk="1" hangingPunct="1">
              <a:buFont typeface="Lucida Grande" pitchFamily="-106" charset="0"/>
              <a:buChar char="▼"/>
              <a:defRPr/>
            </a:pPr>
            <a:r>
              <a:rPr lang="en-US" dirty="0" smtClean="0"/>
              <a:t>Created reference implementation</a:t>
            </a:r>
          </a:p>
          <a:p>
            <a:pPr lvl="1" eaLnBrk="1" hangingPunct="1">
              <a:defRPr/>
            </a:pPr>
            <a:r>
              <a:rPr lang="en-US" dirty="0" smtClean="0"/>
              <a:t>Available upon request : </a:t>
            </a:r>
            <a:r>
              <a:rPr lang="en-US" dirty="0" smtClean="0">
                <a:hlinkClick r:id="rId3"/>
              </a:rPr>
              <a:t>ssc_lant-scc@navy.mil</a:t>
            </a:r>
            <a:endParaRPr lang="en-US" dirty="0" smtClean="0"/>
          </a:p>
          <a:p>
            <a:pPr eaLnBrk="1" hangingPunct="1">
              <a:buFont typeface="Lucida Grande" pitchFamily="-106" charset="0"/>
              <a:buNone/>
              <a:defRPr/>
            </a:pPr>
            <a:endParaRPr lang="en-US" dirty="0" smtClean="0"/>
          </a:p>
          <a:p>
            <a:pPr eaLnBrk="1" hangingPunct="1">
              <a:buFont typeface="Lucida Grande" pitchFamily="-106" charset="0"/>
              <a:buNone/>
              <a:defRPr/>
            </a:pPr>
            <a:endParaRPr lang="en-US" dirty="0" smtClean="0"/>
          </a:p>
          <a:p>
            <a:pPr lvl="2" eaLnBrk="1" hangingPunct="1">
              <a:buFont typeface="Lucida Grande" pitchFamily="-106" charset="0"/>
              <a:buNone/>
              <a:defRPr/>
            </a:pPr>
            <a:endParaRPr lang="en-US" dirty="0" smtClean="0"/>
          </a:p>
          <a:p>
            <a:pPr lvl="2" eaLnBrk="1" hangingPunct="1">
              <a:buFont typeface="Lucida Grande" pitchFamily="-106" charset="0"/>
              <a:buChar char="−"/>
              <a:defRPr/>
            </a:pPr>
            <a:endParaRPr lang="en-US" dirty="0" smtClean="0"/>
          </a:p>
          <a:p>
            <a:pPr lvl="1" eaLnBrk="1" hangingPunct="1">
              <a:defRPr/>
            </a:pPr>
            <a:endParaRPr lang="en-US" sz="2800" dirty="0" smtClean="0">
              <a:solidFill>
                <a:srgbClr val="002F5F"/>
              </a:solidFill>
            </a:endParaRPr>
          </a:p>
          <a:p>
            <a:pPr lvl="1" eaLnBrk="1" hangingPunct="1">
              <a:defRPr/>
            </a:pPr>
            <a:endParaRPr lang="en-US" dirty="0" smtClean="0"/>
          </a:p>
          <a:p>
            <a:pPr lvl="2" eaLnBrk="1" hangingPunct="1">
              <a:buFont typeface="Lucida Grande" pitchFamily="-106" charset="0"/>
              <a:buNone/>
              <a:defRPr/>
            </a:pPr>
            <a:endParaRPr lang="en-US" sz="20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mtClean="0"/>
              <a:t>Additions to state &amp; item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sz="half" idx="4294967295"/>
          </p:nvPr>
        </p:nvSpPr>
        <p:spPr>
          <a:xfrm>
            <a:off x="457200" y="1371600"/>
            <a:ext cx="8077200" cy="4724400"/>
          </a:xfrm>
        </p:spPr>
        <p:txBody>
          <a:bodyPr/>
          <a:lstStyle/>
          <a:p>
            <a:pPr eaLnBrk="1" hangingPunct="1"/>
            <a:r>
              <a:rPr lang="en-US" dirty="0" smtClean="0"/>
              <a:t>Based on the Registry object &amp; state</a:t>
            </a:r>
          </a:p>
          <a:p>
            <a:pPr lvl="2" eaLnBrk="1" hangingPunct="1"/>
            <a:r>
              <a:rPr lang="en-US" dirty="0" smtClean="0"/>
              <a:t>Remove ‘hive’ from object and state</a:t>
            </a:r>
          </a:p>
          <a:p>
            <a:pPr lvl="2" eaLnBrk="1" hangingPunct="1"/>
            <a:r>
              <a:rPr lang="en-US" dirty="0" smtClean="0"/>
              <a:t>Add several attributes to the state &amp; item</a:t>
            </a:r>
          </a:p>
          <a:p>
            <a:pPr lvl="3"/>
            <a:r>
              <a:rPr lang="en-US" sz="1600" b="1" dirty="0" err="1" smtClean="0"/>
              <a:t>sid</a:t>
            </a:r>
            <a:r>
              <a:rPr lang="en-US" sz="1600" dirty="0" smtClean="0"/>
              <a:t> (string) : SID of the ntuser.dat file owner. </a:t>
            </a:r>
          </a:p>
          <a:p>
            <a:pPr lvl="3"/>
            <a:r>
              <a:rPr lang="en-US" sz="1600" b="1" dirty="0" smtClean="0"/>
              <a:t>username</a:t>
            </a:r>
            <a:r>
              <a:rPr lang="en-US" sz="1600" dirty="0" smtClean="0"/>
              <a:t> (string) : The username of the ntuser.dat file owner in the form of domain\user or machine\user.  </a:t>
            </a:r>
          </a:p>
          <a:p>
            <a:pPr lvl="3"/>
            <a:r>
              <a:rPr lang="en-US" sz="1600" b="1" dirty="0" err="1" smtClean="0"/>
              <a:t>account_type</a:t>
            </a:r>
            <a:r>
              <a:rPr lang="en-US" sz="1600" dirty="0" smtClean="0"/>
              <a:t> (</a:t>
            </a:r>
            <a:r>
              <a:rPr lang="en-US" sz="1600" dirty="0" err="1" smtClean="0"/>
              <a:t>enum</a:t>
            </a:r>
            <a:r>
              <a:rPr lang="en-US" sz="1600" dirty="0" smtClean="0"/>
              <a:t>) : indicates if user account is local or domain account (local or domain).  </a:t>
            </a:r>
          </a:p>
          <a:p>
            <a:pPr lvl="3"/>
            <a:r>
              <a:rPr lang="en-US" sz="1600" b="1" dirty="0" err="1" smtClean="0"/>
              <a:t>logged_on</a:t>
            </a:r>
            <a:r>
              <a:rPr lang="en-US" sz="1600" b="1" dirty="0" smtClean="0"/>
              <a:t> </a:t>
            </a:r>
            <a:r>
              <a:rPr lang="en-US" sz="1600" dirty="0" smtClean="0"/>
              <a:t>(</a:t>
            </a:r>
            <a:r>
              <a:rPr lang="en-US" sz="1600" dirty="0" err="1" smtClean="0"/>
              <a:t>bool</a:t>
            </a:r>
            <a:r>
              <a:rPr lang="en-US" sz="1600" dirty="0" smtClean="0"/>
              <a:t>) : indicates if the user is currently logged on or not.  </a:t>
            </a:r>
          </a:p>
          <a:p>
            <a:pPr lvl="3"/>
            <a:r>
              <a:rPr lang="en-US" sz="1600" b="1" dirty="0" smtClean="0"/>
              <a:t>enabled </a:t>
            </a:r>
            <a:r>
              <a:rPr lang="en-US" sz="1600" dirty="0" smtClean="0"/>
              <a:t>(</a:t>
            </a:r>
            <a:r>
              <a:rPr lang="en-US" sz="1600" dirty="0" err="1" smtClean="0"/>
              <a:t>bool</a:t>
            </a:r>
            <a:r>
              <a:rPr lang="en-US" sz="1600" dirty="0" smtClean="0"/>
              <a:t>) : indicates if user account is enabled or disabled.</a:t>
            </a:r>
          </a:p>
          <a:p>
            <a:pPr lvl="3"/>
            <a:r>
              <a:rPr lang="en-US" sz="1600" b="1" dirty="0" err="1" smtClean="0"/>
              <a:t>date_modified</a:t>
            </a:r>
            <a:r>
              <a:rPr lang="en-US" sz="1600" b="1" dirty="0" smtClean="0"/>
              <a:t> </a:t>
            </a:r>
            <a:r>
              <a:rPr lang="en-US" sz="1600" dirty="0" smtClean="0"/>
              <a:t>(</a:t>
            </a:r>
            <a:r>
              <a:rPr lang="en-US" sz="1600" dirty="0" err="1" smtClean="0"/>
              <a:t>int</a:t>
            </a:r>
            <a:r>
              <a:rPr lang="en-US" sz="1600" dirty="0" smtClean="0"/>
              <a:t>) : last modified date of the ntuser.dat file</a:t>
            </a:r>
          </a:p>
          <a:p>
            <a:pPr lvl="3"/>
            <a:r>
              <a:rPr lang="en-US" sz="1600" b="1" dirty="0" err="1" smtClean="0"/>
              <a:t>filepath</a:t>
            </a:r>
            <a:r>
              <a:rPr lang="en-US" sz="1600" b="1" i="1" dirty="0" smtClean="0"/>
              <a:t> </a:t>
            </a:r>
            <a:r>
              <a:rPr lang="en-US" sz="1600" dirty="0" smtClean="0"/>
              <a:t>(string) </a:t>
            </a:r>
            <a:r>
              <a:rPr lang="en-US" sz="1600" b="1" dirty="0" smtClean="0"/>
              <a:t>:</a:t>
            </a:r>
            <a:r>
              <a:rPr lang="en-US" sz="1600" b="1" i="1" dirty="0" smtClean="0"/>
              <a:t>  </a:t>
            </a:r>
            <a:r>
              <a:rPr lang="en-US" sz="1600" dirty="0" smtClean="0"/>
              <a:t>The </a:t>
            </a:r>
            <a:r>
              <a:rPr lang="en-US" sz="1600" dirty="0" err="1" smtClean="0"/>
              <a:t>filepath</a:t>
            </a:r>
            <a:r>
              <a:rPr lang="en-US" sz="1600" dirty="0" smtClean="0"/>
              <a:t> element specifies the absolute path for the ntuser.dat file on the machine. A directory cannot be specified as a </a:t>
            </a:r>
            <a:r>
              <a:rPr lang="en-US" sz="1600" dirty="0" err="1" smtClean="0"/>
              <a:t>filepath</a:t>
            </a:r>
            <a:r>
              <a:rPr lang="en-US" sz="1600" dirty="0" smtClean="0"/>
              <a:t>. </a:t>
            </a:r>
          </a:p>
          <a:p>
            <a:pPr lvl="2">
              <a:buFont typeface="Lucida Grande"/>
              <a:buNone/>
            </a:pPr>
            <a:endParaRPr lang="en-US" dirty="0" smtClean="0"/>
          </a:p>
          <a:p>
            <a:pPr lvl="2" eaLnBrk="1" hangingPunct="1"/>
            <a:endParaRPr lang="en-US" dirty="0" smtClean="0"/>
          </a:p>
          <a:p>
            <a:pPr lvl="1" eaLnBrk="1" hangingPunct="1"/>
            <a:endParaRPr lang="en-US" sz="2800" dirty="0" smtClean="0">
              <a:solidFill>
                <a:srgbClr val="002F5F"/>
              </a:solidFill>
            </a:endParaRPr>
          </a:p>
          <a:p>
            <a:pPr lvl="1" eaLnBrk="1" hangingPunct="1"/>
            <a:endParaRPr lang="en-US" dirty="0" smtClean="0"/>
          </a:p>
          <a:p>
            <a:pPr lvl="2" eaLnBrk="1" hangingPunct="1">
              <a:buFont typeface="Lucida Grande"/>
              <a:buNone/>
            </a:pPr>
            <a:endParaRPr lang="en-US" sz="20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mtClean="0"/>
              <a:t>Finding User Profiles – Tool vs. Content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sz="half" idx="4294967295"/>
          </p:nvPr>
        </p:nvSpPr>
        <p:spPr>
          <a:xfrm>
            <a:off x="457200" y="1371600"/>
            <a:ext cx="8077200" cy="4724400"/>
          </a:xfrm>
        </p:spPr>
        <p:txBody>
          <a:bodyPr/>
          <a:lstStyle/>
          <a:p>
            <a:pPr eaLnBrk="1" hangingPunct="1"/>
            <a:r>
              <a:rPr lang="en-US" dirty="0" smtClean="0"/>
              <a:t>Have SCAP applications find profiles and determine currently logged in user</a:t>
            </a:r>
          </a:p>
          <a:p>
            <a:pPr lvl="1" eaLnBrk="1" hangingPunct="1"/>
            <a:r>
              <a:rPr lang="en-US" dirty="0" smtClean="0"/>
              <a:t>Keeps OVAL tests easier to write</a:t>
            </a:r>
          </a:p>
          <a:p>
            <a:pPr lvl="1" eaLnBrk="1" hangingPunct="1"/>
            <a:r>
              <a:rPr lang="en-US" dirty="0" smtClean="0"/>
              <a:t>Method for reviewing currently logged on user is different than others users (ntuser.dat file is locked).</a:t>
            </a:r>
          </a:p>
          <a:p>
            <a:pPr lvl="1" eaLnBrk="1" hangingPunct="1"/>
            <a:r>
              <a:rPr lang="en-US" dirty="0" smtClean="0"/>
              <a:t>Recommend not loading ntuser.dat files as hives, as it can lockout user logins.  Recommend reading binary file.</a:t>
            </a:r>
          </a:p>
          <a:p>
            <a:pPr lvl="1" eaLnBrk="1" hangingPunct="1"/>
            <a:r>
              <a:rPr lang="en-US" dirty="0" smtClean="0"/>
              <a:t>Details in </a:t>
            </a:r>
            <a:r>
              <a:rPr lang="en-US" dirty="0" err="1" smtClean="0"/>
              <a:t>ntuser</a:t>
            </a:r>
            <a:r>
              <a:rPr lang="en-US" dirty="0" smtClean="0"/>
              <a:t> specifications document in </a:t>
            </a:r>
            <a:r>
              <a:rPr lang="en-US" dirty="0" err="1" smtClean="0"/>
              <a:t>GitHub</a:t>
            </a:r>
            <a:r>
              <a:rPr lang="en-US" dirty="0" smtClean="0"/>
              <a:t> sandbox</a:t>
            </a:r>
          </a:p>
          <a:p>
            <a:pPr lvl="2" eaLnBrk="1" hangingPunct="1"/>
            <a:endParaRPr lang="en-US" dirty="0" smtClean="0"/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  <a:p>
            <a:pPr lvl="2">
              <a:buFont typeface="Lucida Grande"/>
              <a:buNone/>
            </a:pPr>
            <a:endParaRPr lang="en-US" dirty="0" smtClean="0"/>
          </a:p>
          <a:p>
            <a:pPr lvl="2" eaLnBrk="1" hangingPunct="1"/>
            <a:endParaRPr lang="en-US" dirty="0" smtClean="0"/>
          </a:p>
          <a:p>
            <a:pPr lvl="1" eaLnBrk="1" hangingPunct="1"/>
            <a:endParaRPr lang="en-US" sz="2800" dirty="0" smtClean="0">
              <a:solidFill>
                <a:srgbClr val="002F5F"/>
              </a:solidFill>
            </a:endParaRPr>
          </a:p>
          <a:p>
            <a:pPr lvl="1" eaLnBrk="1" hangingPunct="1"/>
            <a:endParaRPr lang="en-US" dirty="0" smtClean="0"/>
          </a:p>
          <a:p>
            <a:pPr lvl="2" eaLnBrk="1" hangingPunct="1">
              <a:buFont typeface="Lucida Grande"/>
              <a:buNone/>
            </a:pPr>
            <a:endParaRPr lang="en-US" sz="20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_SSCLANT template">
  <a:themeElements>
    <a:clrScheme name="">
      <a:dk1>
        <a:srgbClr val="000000"/>
      </a:dk1>
      <a:lt1>
        <a:srgbClr val="FFFFFF"/>
      </a:lt1>
      <a:dk2>
        <a:srgbClr val="002F5F"/>
      </a:dk2>
      <a:lt2>
        <a:srgbClr val="BCBDBC"/>
      </a:lt2>
      <a:accent1>
        <a:srgbClr val="739ABC"/>
      </a:accent1>
      <a:accent2>
        <a:srgbClr val="B71234"/>
      </a:accent2>
      <a:accent3>
        <a:srgbClr val="FFFFFF"/>
      </a:accent3>
      <a:accent4>
        <a:srgbClr val="000000"/>
      </a:accent4>
      <a:accent5>
        <a:srgbClr val="BCCADA"/>
      </a:accent5>
      <a:accent6>
        <a:srgbClr val="A60F2E"/>
      </a:accent6>
      <a:hlink>
        <a:srgbClr val="002F5F"/>
      </a:hlink>
      <a:folHlink>
        <a:srgbClr val="002F5F"/>
      </a:folHlink>
    </a:clrScheme>
    <a:fontScheme name="5_SSCLANT template">
      <a:majorFont>
        <a:latin typeface="Arial Narrow"/>
        <a:ea typeface="ＭＳ Ｐゴシック"/>
        <a:cs typeface=""/>
      </a:majorFont>
      <a:minorFont>
        <a:latin typeface="Arial Narrow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5_SSCLANT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SSCLANT 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SSCLANT 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SSCLANT 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SSCLANT 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SSCLANT 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SSCLANT 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SSCLANT 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SSCLANT 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SSCLANT 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SSCLANT 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SSCLANT 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SSCLANT template">
  <a:themeElements>
    <a:clrScheme name="">
      <a:dk1>
        <a:srgbClr val="000000"/>
      </a:dk1>
      <a:lt1>
        <a:srgbClr val="FFFFFF"/>
      </a:lt1>
      <a:dk2>
        <a:srgbClr val="002F5F"/>
      </a:dk2>
      <a:lt2>
        <a:srgbClr val="BCBDBC"/>
      </a:lt2>
      <a:accent1>
        <a:srgbClr val="739ABC"/>
      </a:accent1>
      <a:accent2>
        <a:srgbClr val="B71234"/>
      </a:accent2>
      <a:accent3>
        <a:srgbClr val="FFFFFF"/>
      </a:accent3>
      <a:accent4>
        <a:srgbClr val="000000"/>
      </a:accent4>
      <a:accent5>
        <a:srgbClr val="BCCADA"/>
      </a:accent5>
      <a:accent6>
        <a:srgbClr val="A60F2E"/>
      </a:accent6>
      <a:hlink>
        <a:srgbClr val="002F5F"/>
      </a:hlink>
      <a:folHlink>
        <a:srgbClr val="002F5F"/>
      </a:folHlink>
    </a:clrScheme>
    <a:fontScheme name="1_SSCLANT template">
      <a:majorFont>
        <a:latin typeface="Arial Narrow"/>
        <a:ea typeface="ＭＳ Ｐゴシック"/>
        <a:cs typeface=""/>
      </a:majorFont>
      <a:minorFont>
        <a:latin typeface="Arial Narrow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SSCLANT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SCLANT 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SCLANT 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SCLANT 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SCLANT 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SCLANT 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SCLANT 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SCLANT 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SCLANT 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SCLANT 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SCLANT 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SCLANT 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MITRE Work" ma:contentTypeID="0x010100823A99C636F7423283FB0D200866C613009C350112D9C42940A283B599BAAA3036" ma:contentTypeVersion="0" ma:contentTypeDescription="Materials and documents that contain MITRE authored content and other content directly attributable to MITRE and its work" ma:contentTypeScope="" ma:versionID="3fb093f03058fcc63c63275f509b1004">
  <xsd:schema xmlns:xsd="http://www.w3.org/2001/XMLSchema" xmlns:xs="http://www.w3.org/2001/XMLSchema" xmlns:p="http://schemas.microsoft.com/office/2006/metadata/properties" xmlns:ns1="http://schemas.microsoft.com/sharepoint/v3" xmlns:ns2="http://schemas.microsoft.com/sharepoint/v3/fields" targetNamespace="http://schemas.microsoft.com/office/2006/metadata/properties" ma:root="true" ma:fieldsID="dd6022b7494373201edaf026fcd50180" ns1:_="" ns2:_="">
    <xsd:import namespace="http://schemas.microsoft.com/sharepoint/v3"/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Contributor" minOccurs="0"/>
                <xsd:element ref="ns1:MITRE_x0020_Sensitivity"/>
                <xsd:element ref="ns1:Release_x0020_Statement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MITRE_x0020_Sensitivity" ma:index="10" ma:displayName="Sensitivity" ma:default="Internal MITRE Information" ma:internalName="MITRE_x0020_Sensitivity">
      <xsd:simpleType>
        <xsd:restriction base="dms:Choice">
          <xsd:enumeration value="Public Information"/>
          <xsd:enumeration value="Internal MITRE Information"/>
          <xsd:enumeration value="Sensitive Information"/>
          <xsd:enumeration value="Highly Sensitive Information"/>
        </xsd:restriction>
      </xsd:simpleType>
    </xsd:element>
    <xsd:element name="Release_x0020_Statement" ma:index="11" ma:displayName="Release Statement" ma:default="For Internal MITRE Use" ma:internalName="Release_x0020_Statement">
      <xsd:simpleType>
        <xsd:union memberTypes="dms:Text">
          <xsd:simpleType>
            <xsd:restriction base="dms:Choice">
              <xsd:enumeration value="Approved for Public Release"/>
              <xsd:enumeration value="For Internal MITRE Use"/>
              <xsd:enumeration value="For Release to All Sponsors"/>
              <xsd:enumeration value="For Limited Internal MITRE Use"/>
              <xsd:enumeration value="For Limited External Release"/>
              <xsd:enumeration value="Privileged: Sensitive Personal Information"/>
              <xsd:enumeration value="MITRE Proprietary"/>
              <xsd:enumeration value="Source Selection Sensitive"/>
              <xsd:enumeration value="Restricted: Highly Sensitive Personal Information"/>
            </xsd:restriction>
          </xsd:simpleType>
        </xsd:un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Contributor" ma:index="9" nillable="true" ma:displayName="Contributor" ma:description="One or more people or organizations that contributed to this resource" ma:internalName="_Contributor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 ma:index="8" ma:displayName="Author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?mso-contentType ?>
<customXsn xmlns="http://schemas.microsoft.com/office/2006/metadata/customXsn">
  <xsnLocation/>
  <cached>True</cached>
  <openByDefault>True</openByDefault>
  <xsnScope/>
</customXsn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ITRE_x0020_Sensitivity xmlns="http://schemas.microsoft.com/sharepoint/v3">Internal MITRE Information</MITRE_x0020_Sensitivity>
    <_Contributor xmlns="http://schemas.microsoft.com/sharepoint/v3/fields" xsi:nil="true"/>
    <Release_x0020_Statement xmlns="http://schemas.microsoft.com/sharepoint/v3">For Internal MITRE Use</Release_x0020_Statement>
  </documentManagement>
</p:properties>
</file>

<file path=customXml/itemProps1.xml><?xml version="1.0" encoding="utf-8"?>
<ds:datastoreItem xmlns:ds="http://schemas.openxmlformats.org/officeDocument/2006/customXml" ds:itemID="{FD7DD338-82A4-467E-AC4E-CC3C150AC77C}"/>
</file>

<file path=customXml/itemProps2.xml><?xml version="1.0" encoding="utf-8"?>
<ds:datastoreItem xmlns:ds="http://schemas.openxmlformats.org/officeDocument/2006/customXml" ds:itemID="{66A195F8-A400-4845-97E8-9E2BBB389B18}"/>
</file>

<file path=customXml/itemProps3.xml><?xml version="1.0" encoding="utf-8"?>
<ds:datastoreItem xmlns:ds="http://schemas.openxmlformats.org/officeDocument/2006/customXml" ds:itemID="{7F598210-C3FE-4B74-A73F-6B1830DE47E4}"/>
</file>

<file path=customXml/itemProps4.xml><?xml version="1.0" encoding="utf-8"?>
<ds:datastoreItem xmlns:ds="http://schemas.openxmlformats.org/officeDocument/2006/customXml" ds:itemID="{69E630FB-1733-4E3B-9CEF-5CF39B2BE5CA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860</Words>
  <Application>Microsoft Office PowerPoint</Application>
  <PresentationFormat>On-screen Show (4:3)</PresentationFormat>
  <Paragraphs>213</Paragraphs>
  <Slides>18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0" baseType="lpstr">
      <vt:lpstr>5_SSCLANT template</vt:lpstr>
      <vt:lpstr>1_SSCLANT template</vt:lpstr>
      <vt:lpstr> Proposal to add NTUser Test to OVAL 5.11</vt:lpstr>
      <vt:lpstr>Topics</vt:lpstr>
      <vt:lpstr>Background</vt:lpstr>
      <vt:lpstr>Background – cont.</vt:lpstr>
      <vt:lpstr>2013 Research Goals </vt:lpstr>
      <vt:lpstr>Proposal</vt:lpstr>
      <vt:lpstr>Progress so far</vt:lpstr>
      <vt:lpstr>Additions to state &amp; item</vt:lpstr>
      <vt:lpstr>Finding User Profiles – Tool vs. Content</vt:lpstr>
      <vt:lpstr>Demonstration with sample content</vt:lpstr>
      <vt:lpstr>Sample Content</vt:lpstr>
      <vt:lpstr>Sample Results (local user profile)</vt:lpstr>
      <vt:lpstr>Sample Results (domain profile)</vt:lpstr>
      <vt:lpstr>Challenges with date_modified attribute</vt:lpstr>
      <vt:lpstr>Challenges date_modified attribute - cont</vt:lpstr>
      <vt:lpstr>Decisions</vt:lpstr>
      <vt:lpstr>Centralized Scanning Use Case</vt:lpstr>
      <vt:lpstr>Thanks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2013-07-15T19:08:37Z</dcterms:created>
  <dcterms:modified xsi:type="dcterms:W3CDTF">2013-07-21T00:16:00Z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0x010100823A99C636F7423283FB0D200866C613009C350112D9C42940A283B599BAAA3036</vt:lpwstr>
  </property>
</Properties>
</file>